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84" r:id="rId2"/>
  </p:sldMasterIdLst>
  <p:notesMasterIdLst>
    <p:notesMasterId r:id="rId23"/>
  </p:notesMasterIdLst>
  <p:sldIdLst>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4" r:id="rId22"/>
  </p:sldIdLst>
  <p:sldSz cx="9144000" cy="5143500" type="screen16x9"/>
  <p:notesSz cx="6858000" cy="9144000"/>
  <p:embeddedFontLst>
    <p:embeddedFont>
      <p:font typeface="Book Antiqua" panose="02040602050305030304" pitchFamily="18" charset="0"/>
      <p:regular r:id="rId24"/>
      <p:bold r:id="rId25"/>
      <p:italic r:id="rId26"/>
      <p:boldItalic r:id="rId27"/>
    </p:embeddedFont>
    <p:embeddedFont>
      <p:font typeface="Nunito"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0ea6c8d6c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0ea6c8d6c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40f9fc86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40f9fc86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40f9fc86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40f9fc86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40f9fc868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40f9fc868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0ea6c8d6c9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0ea6c8d6c9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38912c895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38912c895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8912c895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8912c895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38912c895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38912c895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38912c895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38912c895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38912c89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38912c89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0e5aa00b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0e5aa00b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0ea6c8d6c9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0ea6c8d6c9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0e5aa00b6e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0e5aa00b6e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0e973a91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0e973a91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0ea6c8d6c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0ea6c8d6c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0e973a91c3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0e973a91c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0ea6c8d6c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0ea6c8d6c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0e973a91c3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0e973a91c3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ea6c8d6c9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0ea6c8d6c9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 name="Google Shape;18;p2"/>
          <p:cNvGrpSpPr/>
          <p:nvPr/>
        </p:nvGrpSpPr>
        <p:grpSpPr>
          <a:xfrm>
            <a:off x="905396"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 name="Google Shape;22;p2"/>
          <p:cNvGrpSpPr/>
          <p:nvPr/>
        </p:nvGrpSpPr>
        <p:grpSpPr>
          <a:xfrm>
            <a:off x="7057468" y="5089"/>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0" name="Google Shape;30;p2"/>
          <p:cNvGrpSpPr/>
          <p:nvPr/>
        </p:nvGrpSpPr>
        <p:grpSpPr>
          <a:xfrm>
            <a:off x="199150" y="4055653"/>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659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 name="Google Shape;39;p3"/>
          <p:cNvGrpSpPr/>
          <p:nvPr/>
        </p:nvGrpSpPr>
        <p:grpSpPr>
          <a:xfrm>
            <a:off x="5594192" y="3961116"/>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 name="Google Shape;43;p3"/>
          <p:cNvGrpSpPr/>
          <p:nvPr/>
        </p:nvGrpSpPr>
        <p:grpSpPr>
          <a:xfrm>
            <a:off x="199150" y="3"/>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059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SzPts val="1300"/>
              <a:buChar char="●"/>
              <a:defRPr/>
            </a:lvl1pPr>
            <a:lvl2pPr marL="914378" lvl="1" indent="-298442">
              <a:spcBef>
                <a:spcPts val="0"/>
              </a:spcBef>
              <a:spcAft>
                <a:spcPts val="0"/>
              </a:spcAft>
              <a:buSzPts val="1100"/>
              <a:buChar char="○"/>
              <a:defRPr/>
            </a:lvl2pPr>
            <a:lvl3pPr marL="1371566" lvl="2" indent="-298442">
              <a:spcBef>
                <a:spcPts val="0"/>
              </a:spcBef>
              <a:spcAft>
                <a:spcPts val="0"/>
              </a:spcAft>
              <a:buSzPts val="1100"/>
              <a:buChar char="■"/>
              <a:defRPr/>
            </a:lvl3pPr>
            <a:lvl4pPr marL="1828754" lvl="3" indent="-298442">
              <a:spcBef>
                <a:spcPts val="0"/>
              </a:spcBef>
              <a:spcAft>
                <a:spcPts val="0"/>
              </a:spcAft>
              <a:buSzPts val="1100"/>
              <a:buChar char="●"/>
              <a:defRPr/>
            </a:lvl4pPr>
            <a:lvl5pPr marL="2285943" lvl="4" indent="-298442">
              <a:spcBef>
                <a:spcPts val="0"/>
              </a:spcBef>
              <a:spcAft>
                <a:spcPts val="0"/>
              </a:spcAft>
              <a:buSzPts val="1100"/>
              <a:buChar char="○"/>
              <a:defRPr/>
            </a:lvl5pPr>
            <a:lvl6pPr marL="2743132" lvl="5" indent="-298442">
              <a:spcBef>
                <a:spcPts val="0"/>
              </a:spcBef>
              <a:spcAft>
                <a:spcPts val="0"/>
              </a:spcAft>
              <a:buSzPts val="1100"/>
              <a:buChar char="■"/>
              <a:defRPr/>
            </a:lvl6pPr>
            <a:lvl7pPr marL="3200320" lvl="6" indent="-298442">
              <a:spcBef>
                <a:spcPts val="0"/>
              </a:spcBef>
              <a:spcAft>
                <a:spcPts val="0"/>
              </a:spcAft>
              <a:buSzPts val="1100"/>
              <a:buChar char="●"/>
              <a:defRPr/>
            </a:lvl7pPr>
            <a:lvl8pPr marL="3657509" lvl="7" indent="-298442">
              <a:spcBef>
                <a:spcPts val="0"/>
              </a:spcBef>
              <a:spcAft>
                <a:spcPts val="0"/>
              </a:spcAft>
              <a:buSzPts val="1100"/>
              <a:buChar char="○"/>
              <a:defRPr/>
            </a:lvl8pPr>
            <a:lvl9pPr marL="4114697" lvl="8" indent="-298442">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947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SzPts val="1300"/>
              <a:buChar char="●"/>
              <a:defRPr/>
            </a:lvl1pPr>
            <a:lvl2pPr marL="914378" lvl="1" indent="-298442">
              <a:spcBef>
                <a:spcPts val="0"/>
              </a:spcBef>
              <a:spcAft>
                <a:spcPts val="0"/>
              </a:spcAft>
              <a:buSzPts val="1100"/>
              <a:buChar char="○"/>
              <a:defRPr/>
            </a:lvl2pPr>
            <a:lvl3pPr marL="1371566" lvl="2" indent="-298442">
              <a:spcBef>
                <a:spcPts val="0"/>
              </a:spcBef>
              <a:spcAft>
                <a:spcPts val="0"/>
              </a:spcAft>
              <a:buSzPts val="1100"/>
              <a:buChar char="■"/>
              <a:defRPr/>
            </a:lvl3pPr>
            <a:lvl4pPr marL="1828754" lvl="3" indent="-298442">
              <a:spcBef>
                <a:spcPts val="0"/>
              </a:spcBef>
              <a:spcAft>
                <a:spcPts val="0"/>
              </a:spcAft>
              <a:buSzPts val="1100"/>
              <a:buChar char="●"/>
              <a:defRPr/>
            </a:lvl4pPr>
            <a:lvl5pPr marL="2285943" lvl="4" indent="-298442">
              <a:spcBef>
                <a:spcPts val="0"/>
              </a:spcBef>
              <a:spcAft>
                <a:spcPts val="0"/>
              </a:spcAft>
              <a:buSzPts val="1100"/>
              <a:buChar char="○"/>
              <a:defRPr/>
            </a:lvl5pPr>
            <a:lvl6pPr marL="2743132" lvl="5" indent="-298442">
              <a:spcBef>
                <a:spcPts val="0"/>
              </a:spcBef>
              <a:spcAft>
                <a:spcPts val="0"/>
              </a:spcAft>
              <a:buSzPts val="1100"/>
              <a:buChar char="■"/>
              <a:defRPr/>
            </a:lvl6pPr>
            <a:lvl7pPr marL="3200320" lvl="6" indent="-298442">
              <a:spcBef>
                <a:spcPts val="0"/>
              </a:spcBef>
              <a:spcAft>
                <a:spcPts val="0"/>
              </a:spcAft>
              <a:buSzPts val="1100"/>
              <a:buChar char="●"/>
              <a:defRPr/>
            </a:lvl7pPr>
            <a:lvl8pPr marL="3657509" lvl="7" indent="-298442">
              <a:spcBef>
                <a:spcPts val="0"/>
              </a:spcBef>
              <a:spcAft>
                <a:spcPts val="0"/>
              </a:spcAft>
              <a:buSzPts val="1100"/>
              <a:buChar char="○"/>
              <a:defRPr/>
            </a:lvl8pPr>
            <a:lvl9pPr marL="4114697" lvl="8" indent="-298442">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SzPts val="1300"/>
              <a:buChar char="●"/>
              <a:defRPr/>
            </a:lvl1pPr>
            <a:lvl2pPr marL="914378" lvl="1" indent="-298442">
              <a:spcBef>
                <a:spcPts val="0"/>
              </a:spcBef>
              <a:spcAft>
                <a:spcPts val="0"/>
              </a:spcAft>
              <a:buSzPts val="1100"/>
              <a:buChar char="○"/>
              <a:defRPr/>
            </a:lvl2pPr>
            <a:lvl3pPr marL="1371566" lvl="2" indent="-298442">
              <a:spcBef>
                <a:spcPts val="0"/>
              </a:spcBef>
              <a:spcAft>
                <a:spcPts val="0"/>
              </a:spcAft>
              <a:buSzPts val="1100"/>
              <a:buChar char="■"/>
              <a:defRPr/>
            </a:lvl3pPr>
            <a:lvl4pPr marL="1828754" lvl="3" indent="-298442">
              <a:spcBef>
                <a:spcPts val="0"/>
              </a:spcBef>
              <a:spcAft>
                <a:spcPts val="0"/>
              </a:spcAft>
              <a:buSzPts val="1100"/>
              <a:buChar char="●"/>
              <a:defRPr/>
            </a:lvl4pPr>
            <a:lvl5pPr marL="2285943" lvl="4" indent="-298442">
              <a:spcBef>
                <a:spcPts val="0"/>
              </a:spcBef>
              <a:spcAft>
                <a:spcPts val="0"/>
              </a:spcAft>
              <a:buSzPts val="1100"/>
              <a:buChar char="○"/>
              <a:defRPr/>
            </a:lvl5pPr>
            <a:lvl6pPr marL="2743132" lvl="5" indent="-298442">
              <a:spcBef>
                <a:spcPts val="0"/>
              </a:spcBef>
              <a:spcAft>
                <a:spcPts val="0"/>
              </a:spcAft>
              <a:buSzPts val="1100"/>
              <a:buChar char="■"/>
              <a:defRPr/>
            </a:lvl6pPr>
            <a:lvl7pPr marL="3200320" lvl="6" indent="-298442">
              <a:spcBef>
                <a:spcPts val="0"/>
              </a:spcBef>
              <a:spcAft>
                <a:spcPts val="0"/>
              </a:spcAft>
              <a:buSzPts val="1100"/>
              <a:buChar char="●"/>
              <a:defRPr/>
            </a:lvl7pPr>
            <a:lvl8pPr marL="3657509" lvl="7" indent="-298442">
              <a:spcBef>
                <a:spcPts val="0"/>
              </a:spcBef>
              <a:spcAft>
                <a:spcPts val="0"/>
              </a:spcAft>
              <a:buSzPts val="1100"/>
              <a:buChar char="○"/>
              <a:defRPr/>
            </a:lvl8pPr>
            <a:lvl9pPr marL="4114697" lvl="8" indent="-298442">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159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6423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SzPts val="1300"/>
              <a:buChar char="●"/>
              <a:defRPr/>
            </a:lvl1pPr>
            <a:lvl2pPr marL="914378" lvl="1" indent="-298442">
              <a:spcBef>
                <a:spcPts val="0"/>
              </a:spcBef>
              <a:spcAft>
                <a:spcPts val="0"/>
              </a:spcAft>
              <a:buSzPts val="1100"/>
              <a:buChar char="○"/>
              <a:defRPr/>
            </a:lvl2pPr>
            <a:lvl3pPr marL="1371566" lvl="2" indent="-298442">
              <a:spcBef>
                <a:spcPts val="0"/>
              </a:spcBef>
              <a:spcAft>
                <a:spcPts val="0"/>
              </a:spcAft>
              <a:buSzPts val="1100"/>
              <a:buChar char="■"/>
              <a:defRPr/>
            </a:lvl3pPr>
            <a:lvl4pPr marL="1828754" lvl="3" indent="-298442">
              <a:spcBef>
                <a:spcPts val="0"/>
              </a:spcBef>
              <a:spcAft>
                <a:spcPts val="0"/>
              </a:spcAft>
              <a:buSzPts val="1100"/>
              <a:buChar char="●"/>
              <a:defRPr/>
            </a:lvl4pPr>
            <a:lvl5pPr marL="2285943" lvl="4" indent="-298442">
              <a:spcBef>
                <a:spcPts val="0"/>
              </a:spcBef>
              <a:spcAft>
                <a:spcPts val="0"/>
              </a:spcAft>
              <a:buSzPts val="1100"/>
              <a:buChar char="○"/>
              <a:defRPr/>
            </a:lvl5pPr>
            <a:lvl6pPr marL="2743132" lvl="5" indent="-298442">
              <a:spcBef>
                <a:spcPts val="0"/>
              </a:spcBef>
              <a:spcAft>
                <a:spcPts val="0"/>
              </a:spcAft>
              <a:buSzPts val="1100"/>
              <a:buChar char="■"/>
              <a:defRPr/>
            </a:lvl6pPr>
            <a:lvl7pPr marL="3200320" lvl="6" indent="-298442">
              <a:spcBef>
                <a:spcPts val="0"/>
              </a:spcBef>
              <a:spcAft>
                <a:spcPts val="0"/>
              </a:spcAft>
              <a:buSzPts val="1100"/>
              <a:buChar char="●"/>
              <a:defRPr/>
            </a:lvl7pPr>
            <a:lvl8pPr marL="3657509" lvl="7" indent="-298442">
              <a:spcBef>
                <a:spcPts val="0"/>
              </a:spcBef>
              <a:spcAft>
                <a:spcPts val="0"/>
              </a:spcAft>
              <a:buSzPts val="1100"/>
              <a:buChar char="○"/>
              <a:defRPr/>
            </a:lvl8pPr>
            <a:lvl9pPr marL="4114697" lvl="8" indent="-298442">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845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0" name="Google Shape;80;p8"/>
          <p:cNvGrpSpPr/>
          <p:nvPr/>
        </p:nvGrpSpPr>
        <p:grpSpPr>
          <a:xfrm>
            <a:off x="255992"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5" name="Google Shape;85;p8"/>
          <p:cNvGrpSpPr/>
          <p:nvPr/>
        </p:nvGrpSpPr>
        <p:grpSpPr>
          <a:xfrm>
            <a:off x="34934" y="4522126"/>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9" name="Google Shape;89;p8"/>
          <p:cNvGrpSpPr/>
          <p:nvPr/>
        </p:nvGrpSpPr>
        <p:grpSpPr>
          <a:xfrm>
            <a:off x="5886354"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4373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SzPts val="1300"/>
              <a:buChar char="●"/>
              <a:defRPr/>
            </a:lvl1pPr>
            <a:lvl2pPr marL="914378" lvl="1" indent="-298442">
              <a:spcBef>
                <a:spcPts val="0"/>
              </a:spcBef>
              <a:spcAft>
                <a:spcPts val="0"/>
              </a:spcAft>
              <a:buSzPts val="1100"/>
              <a:buChar char="○"/>
              <a:defRPr/>
            </a:lvl2pPr>
            <a:lvl3pPr marL="1371566" lvl="2" indent="-298442">
              <a:spcBef>
                <a:spcPts val="0"/>
              </a:spcBef>
              <a:spcAft>
                <a:spcPts val="0"/>
              </a:spcAft>
              <a:buSzPts val="1100"/>
              <a:buChar char="■"/>
              <a:defRPr/>
            </a:lvl3pPr>
            <a:lvl4pPr marL="1828754" lvl="3" indent="-298442">
              <a:spcBef>
                <a:spcPts val="0"/>
              </a:spcBef>
              <a:spcAft>
                <a:spcPts val="0"/>
              </a:spcAft>
              <a:buSzPts val="1100"/>
              <a:buChar char="●"/>
              <a:defRPr/>
            </a:lvl4pPr>
            <a:lvl5pPr marL="2285943" lvl="4" indent="-298442">
              <a:spcBef>
                <a:spcPts val="0"/>
              </a:spcBef>
              <a:spcAft>
                <a:spcPts val="0"/>
              </a:spcAft>
              <a:buSzPts val="1100"/>
              <a:buChar char="○"/>
              <a:defRPr/>
            </a:lvl5pPr>
            <a:lvl6pPr marL="2743132" lvl="5" indent="-298442">
              <a:spcBef>
                <a:spcPts val="0"/>
              </a:spcBef>
              <a:spcAft>
                <a:spcPts val="0"/>
              </a:spcAft>
              <a:buSzPts val="1100"/>
              <a:buChar char="■"/>
              <a:defRPr/>
            </a:lvl6pPr>
            <a:lvl7pPr marL="3200320" lvl="6" indent="-298442">
              <a:spcBef>
                <a:spcPts val="0"/>
              </a:spcBef>
              <a:spcAft>
                <a:spcPts val="0"/>
              </a:spcAft>
              <a:buSzPts val="1100"/>
              <a:buChar char="●"/>
              <a:defRPr/>
            </a:lvl7pPr>
            <a:lvl8pPr marL="3657509" lvl="7" indent="-298442">
              <a:spcBef>
                <a:spcPts val="0"/>
              </a:spcBef>
              <a:spcAft>
                <a:spcPts val="0"/>
              </a:spcAft>
              <a:buSzPts val="1100"/>
              <a:buChar char="○"/>
              <a:defRPr/>
            </a:lvl8pPr>
            <a:lvl9pPr marL="4114697" lvl="8" indent="-298442">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2773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189" lvl="0" indent="-228594">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7831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1" name="Google Shape;111;p11"/>
          <p:cNvGrpSpPr/>
          <p:nvPr/>
        </p:nvGrpSpPr>
        <p:grpSpPr>
          <a:xfrm>
            <a:off x="5959223" y="4119577"/>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5" name="Google Shape;115;p11"/>
          <p:cNvGrpSpPr/>
          <p:nvPr/>
        </p:nvGrpSpPr>
        <p:grpSpPr>
          <a:xfrm>
            <a:off x="199150" y="3"/>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189" lvl="0" indent="-311142" algn="ctr">
              <a:spcBef>
                <a:spcPts val="0"/>
              </a:spcBef>
              <a:spcAft>
                <a:spcPts val="0"/>
              </a:spcAft>
              <a:buSzPts val="1300"/>
              <a:buChar char="●"/>
              <a:defRPr/>
            </a:lvl1pPr>
            <a:lvl2pPr marL="914378" lvl="1" indent="-298442" algn="ctr">
              <a:spcBef>
                <a:spcPts val="0"/>
              </a:spcBef>
              <a:spcAft>
                <a:spcPts val="0"/>
              </a:spcAft>
              <a:buSzPts val="1100"/>
              <a:buChar char="○"/>
              <a:defRPr/>
            </a:lvl2pPr>
            <a:lvl3pPr marL="1371566" lvl="2" indent="-298442" algn="ctr">
              <a:spcBef>
                <a:spcPts val="0"/>
              </a:spcBef>
              <a:spcAft>
                <a:spcPts val="0"/>
              </a:spcAft>
              <a:buSzPts val="1100"/>
              <a:buChar char="■"/>
              <a:defRPr/>
            </a:lvl3pPr>
            <a:lvl4pPr marL="1828754" lvl="3" indent="-298442" algn="ctr">
              <a:spcBef>
                <a:spcPts val="0"/>
              </a:spcBef>
              <a:spcAft>
                <a:spcPts val="0"/>
              </a:spcAft>
              <a:buSzPts val="1100"/>
              <a:buChar char="●"/>
              <a:defRPr/>
            </a:lvl4pPr>
            <a:lvl5pPr marL="2285943" lvl="4" indent="-298442" algn="ctr">
              <a:spcBef>
                <a:spcPts val="0"/>
              </a:spcBef>
              <a:spcAft>
                <a:spcPts val="0"/>
              </a:spcAft>
              <a:buSzPts val="1100"/>
              <a:buChar char="○"/>
              <a:defRPr/>
            </a:lvl5pPr>
            <a:lvl6pPr marL="2743132" lvl="5" indent="-298442" algn="ctr">
              <a:spcBef>
                <a:spcPts val="0"/>
              </a:spcBef>
              <a:spcAft>
                <a:spcPts val="0"/>
              </a:spcAft>
              <a:buSzPts val="1100"/>
              <a:buChar char="■"/>
              <a:defRPr/>
            </a:lvl6pPr>
            <a:lvl7pPr marL="3200320" lvl="6" indent="-298442" algn="ctr">
              <a:spcBef>
                <a:spcPts val="0"/>
              </a:spcBef>
              <a:spcAft>
                <a:spcPts val="0"/>
              </a:spcAft>
              <a:buSzPts val="1100"/>
              <a:buChar char="●"/>
              <a:defRPr/>
            </a:lvl7pPr>
            <a:lvl8pPr marL="3657509" lvl="7" indent="-298442" algn="ctr">
              <a:spcBef>
                <a:spcPts val="0"/>
              </a:spcBef>
              <a:spcAft>
                <a:spcPts val="0"/>
              </a:spcAft>
              <a:buSzPts val="1100"/>
              <a:buChar char="○"/>
              <a:defRPr/>
            </a:lvl8pPr>
            <a:lvl9pPr marL="4114697" lvl="8" indent="-298442"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134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6385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blipFill dpi="0" rotWithShape="1">
          <a:blip r:embed="rId12">
            <a:alphaModFix amt="23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4000"/>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523728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hyperlink" Target="https://www.bing.com/videos/riverview/relatedvideo?q=raven+viper+4%2b&amp;mid=FAA20CE0FA43ADBCE222FAA20CE0FA43ADBCE222&amp;FORM=VIR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tybCFKDbsi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sford@green-stream.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12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0328C28-0BA0-5381-6F6F-8D8440261EFD}"/>
              </a:ext>
            </a:extLst>
          </p:cNvPr>
          <p:cNvSpPr/>
          <p:nvPr/>
        </p:nvSpPr>
        <p:spPr>
          <a:xfrm>
            <a:off x="154027" y="4742772"/>
            <a:ext cx="2664085" cy="30008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CA">
              <a:solidFill>
                <a:srgbClr val="AF7B51"/>
              </a:solidFill>
              <a:latin typeface="Arial"/>
            </a:endParaRPr>
          </a:p>
        </p:txBody>
      </p:sp>
      <p:sp>
        <p:nvSpPr>
          <p:cNvPr id="7" name="Rectangle: Rounded Corners 6">
            <a:extLst>
              <a:ext uri="{FF2B5EF4-FFF2-40B4-BE49-F238E27FC236}">
                <a16:creationId xmlns:a16="http://schemas.microsoft.com/office/drawing/2014/main" id="{85A34B87-7F61-75B8-D276-356A13FEC2AA}"/>
              </a:ext>
            </a:extLst>
          </p:cNvPr>
          <p:cNvSpPr/>
          <p:nvPr/>
        </p:nvSpPr>
        <p:spPr>
          <a:xfrm>
            <a:off x="6325885" y="4742772"/>
            <a:ext cx="2795665" cy="29069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CA">
              <a:solidFill>
                <a:srgbClr val="AF7B51"/>
              </a:solidFill>
              <a:latin typeface="Arial"/>
            </a:endParaRPr>
          </a:p>
        </p:txBody>
      </p:sp>
      <p:sp>
        <p:nvSpPr>
          <p:cNvPr id="6" name="Rectangle: Rounded Corners 5">
            <a:extLst>
              <a:ext uri="{FF2B5EF4-FFF2-40B4-BE49-F238E27FC236}">
                <a16:creationId xmlns:a16="http://schemas.microsoft.com/office/drawing/2014/main" id="{47FE4565-765C-52FC-BEE6-1F7F8642C5ED}"/>
              </a:ext>
            </a:extLst>
          </p:cNvPr>
          <p:cNvSpPr/>
          <p:nvPr/>
        </p:nvSpPr>
        <p:spPr>
          <a:xfrm>
            <a:off x="3745857" y="4452079"/>
            <a:ext cx="1808000" cy="581384"/>
          </a:xfrm>
          <a:prstGeom prst="roundRect">
            <a:avLst/>
          </a:prstGeom>
          <a:solidFill>
            <a:schemeClr val="tx1"/>
          </a:solidFill>
          <a:ln>
            <a:noFill/>
          </a:ln>
          <a:effectLst>
            <a:outerShdw blurRad="50800" dist="50800" dir="5400000" algn="ctr" rotWithShape="0">
              <a:schemeClr val="tx1">
                <a:alpha val="7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endParaRPr lang="fr-CA">
              <a:solidFill>
                <a:srgbClr val="AF7B51"/>
              </a:solidFill>
              <a:latin typeface="Arial"/>
            </a:endParaRPr>
          </a:p>
        </p:txBody>
      </p:sp>
      <p:sp>
        <p:nvSpPr>
          <p:cNvPr id="128" name="Google Shape;128;p13"/>
          <p:cNvSpPr txBox="1">
            <a:spLocks noGrp="1"/>
          </p:cNvSpPr>
          <p:nvPr>
            <p:ph type="ctrTitle"/>
          </p:nvPr>
        </p:nvSpPr>
        <p:spPr>
          <a:xfrm>
            <a:off x="1607656" y="821605"/>
            <a:ext cx="5928687" cy="1448100"/>
          </a:xfrm>
          <a:prstGeom prst="rect">
            <a:avLst/>
          </a:prstGeom>
        </p:spPr>
        <p:txBody>
          <a:bodyPr spcFirstLastPara="1" wrap="square" lIns="91425" tIns="91425" rIns="91425" bIns="91425" anchor="ctr" anchorCtr="0">
            <a:normAutofit/>
          </a:bodyPr>
          <a:lstStyle/>
          <a:p>
            <a:r>
              <a:rPr lang="en" sz="4000" b="1" dirty="0">
                <a:solidFill>
                  <a:schemeClr val="tx1"/>
                </a:solidFill>
              </a:rPr>
              <a:t>Application Technology</a:t>
            </a:r>
            <a:endParaRPr sz="4000" b="1" dirty="0">
              <a:solidFill>
                <a:schemeClr val="tx1"/>
              </a:solidFill>
            </a:endParaRPr>
          </a:p>
        </p:txBody>
      </p:sp>
      <p:sp>
        <p:nvSpPr>
          <p:cNvPr id="129" name="Google Shape;129;p13"/>
          <p:cNvSpPr txBox="1">
            <a:spLocks noGrp="1"/>
          </p:cNvSpPr>
          <p:nvPr>
            <p:ph type="subTitle" idx="1"/>
          </p:nvPr>
        </p:nvSpPr>
        <p:spPr>
          <a:xfrm>
            <a:off x="1891348" y="1908806"/>
            <a:ext cx="5361300" cy="570466"/>
          </a:xfrm>
          <a:prstGeom prst="rect">
            <a:avLst/>
          </a:prstGeom>
        </p:spPr>
        <p:txBody>
          <a:bodyPr spcFirstLastPara="1" wrap="square" lIns="91425" tIns="91425" rIns="91425" bIns="91425" anchor="t" anchorCtr="0">
            <a:normAutofit/>
          </a:bodyPr>
          <a:lstStyle/>
          <a:p>
            <a:pPr marL="0" indent="0"/>
            <a:r>
              <a:rPr lang="en" dirty="0"/>
              <a:t>    </a:t>
            </a:r>
            <a:r>
              <a:rPr lang="en" dirty="0">
                <a:solidFill>
                  <a:schemeClr val="tx1"/>
                </a:solidFill>
              </a:rPr>
              <a:t> </a:t>
            </a:r>
            <a:r>
              <a:rPr lang="en" sz="2000" b="1" dirty="0">
                <a:solidFill>
                  <a:schemeClr val="tx1"/>
                </a:solidFill>
              </a:rPr>
              <a:t> Phragmites Eradication</a:t>
            </a:r>
            <a:endParaRPr b="1" dirty="0"/>
          </a:p>
        </p:txBody>
      </p:sp>
      <p:sp>
        <p:nvSpPr>
          <p:cNvPr id="2" name="Subtitle 2">
            <a:extLst>
              <a:ext uri="{FF2B5EF4-FFF2-40B4-BE49-F238E27FC236}">
                <a16:creationId xmlns:a16="http://schemas.microsoft.com/office/drawing/2014/main" id="{4874AD95-7F8C-703E-F666-2934E5CE1BC3}"/>
              </a:ext>
            </a:extLst>
          </p:cNvPr>
          <p:cNvSpPr txBox="1">
            <a:spLocks/>
          </p:cNvSpPr>
          <p:nvPr/>
        </p:nvSpPr>
        <p:spPr>
          <a:xfrm>
            <a:off x="2818111" y="2552780"/>
            <a:ext cx="3507774" cy="570466"/>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1pPr>
            <a:lvl2pPr marL="914400" marR="0" lvl="1"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2pPr>
            <a:lvl3pPr marL="1371600" marR="0" lvl="2"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3pPr>
            <a:lvl4pPr marL="1828800" marR="0" lvl="3"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4pPr>
            <a:lvl5pPr marL="2286000" marR="0" lvl="4"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5pPr>
            <a:lvl6pPr marL="2743200" marR="0" lvl="5"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6pPr>
            <a:lvl7pPr marL="3200400" marR="0" lvl="6"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7pPr>
            <a:lvl8pPr marL="3657600" marR="0" lvl="7"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8pPr>
            <a:lvl9pPr marL="4114800" marR="0" lvl="8"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9pPr>
          </a:lstStyle>
          <a:p>
            <a:pPr marL="457189" indent="-311142" defTabSz="914378">
              <a:buClr>
                <a:srgbClr val="AF7B51"/>
              </a:buClr>
            </a:pPr>
            <a:r>
              <a:rPr lang="en-CA" sz="3000" b="1" dirty="0">
                <a:solidFill>
                  <a:srgbClr val="FFFFFF"/>
                </a:solidFill>
              </a:rPr>
              <a:t>Steve Ford, President</a:t>
            </a:r>
            <a:endParaRPr lang="fr-CA" sz="2400" b="1" dirty="0">
              <a:solidFill>
                <a:srgbClr val="FFFFFF"/>
              </a:solidFill>
            </a:endParaRPr>
          </a:p>
        </p:txBody>
      </p:sp>
      <p:pic>
        <p:nvPicPr>
          <p:cNvPr id="3" name="Picture 2" descr="A black and green sign with blue text&#10;&#10;Description automatically generated">
            <a:extLst>
              <a:ext uri="{FF2B5EF4-FFF2-40B4-BE49-F238E27FC236}">
                <a16:creationId xmlns:a16="http://schemas.microsoft.com/office/drawing/2014/main" id="{B0CD84FE-A5D7-4F22-50BF-3966DAB3F64B}"/>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3820808" y="4493806"/>
            <a:ext cx="1652289" cy="497930"/>
          </a:xfrm>
          <a:prstGeom prst="rect">
            <a:avLst/>
          </a:prstGeom>
          <a:noFill/>
          <a:effectLst>
            <a:outerShdw algn="ctr" rotWithShape="0">
              <a:schemeClr val="tx1">
                <a:alpha val="98000"/>
              </a:schemeClr>
            </a:outerShdw>
            <a:softEdge rad="12700"/>
          </a:effectLst>
        </p:spPr>
      </p:pic>
      <p:sp>
        <p:nvSpPr>
          <p:cNvPr id="4" name="TextBox 3">
            <a:extLst>
              <a:ext uri="{FF2B5EF4-FFF2-40B4-BE49-F238E27FC236}">
                <a16:creationId xmlns:a16="http://schemas.microsoft.com/office/drawing/2014/main" id="{1E732E40-F21D-3470-FC08-717495AC3411}"/>
              </a:ext>
            </a:extLst>
          </p:cNvPr>
          <p:cNvSpPr txBox="1"/>
          <p:nvPr/>
        </p:nvSpPr>
        <p:spPr>
          <a:xfrm>
            <a:off x="6288374" y="4733381"/>
            <a:ext cx="2854326" cy="300082"/>
          </a:xfrm>
          <a:prstGeom prst="rect">
            <a:avLst/>
          </a:prstGeom>
          <a:noFill/>
          <a:effectLst>
            <a:outerShdw blurRad="152400" dist="317500" dir="5400000" sx="90000" sy="-19000" rotWithShape="0">
              <a:prstClr val="black">
                <a:alpha val="15000"/>
              </a:prstClr>
            </a:outerShdw>
            <a:softEdge rad="38100"/>
          </a:effectLst>
        </p:spPr>
        <p:txBody>
          <a:bodyPr wrap="square">
            <a:spAutoFit/>
          </a:bodyPr>
          <a:lstStyle/>
          <a:p>
            <a:pPr algn="r" defTabSz="685783">
              <a:buClrTx/>
              <a:tabLst>
                <a:tab pos="2228795" algn="ctr"/>
                <a:tab pos="4457588" algn="r"/>
              </a:tabLst>
            </a:pPr>
            <a:r>
              <a:rPr lang="en-CA" sz="1350" b="1" i="1" kern="1200" dirty="0">
                <a:solidFill>
                  <a:srgbClr val="4F81BC"/>
                </a:solidFill>
                <a:latin typeface="Book Antiqua" panose="02040602050305030304" pitchFamily="18" charset="0"/>
                <a:ea typeface="Calibri" panose="020F0502020204030204" pitchFamily="34" charset="0"/>
              </a:rPr>
              <a:t>Advanced</a:t>
            </a:r>
            <a:r>
              <a:rPr lang="en-CA" sz="1350" b="1" i="1" kern="1200" dirty="0">
                <a:solidFill>
                  <a:srgbClr val="8AAC46"/>
                </a:solidFill>
                <a:latin typeface="Book Antiqua" panose="02040602050305030304" pitchFamily="18" charset="0"/>
                <a:ea typeface="Calibri" panose="020F0502020204030204" pitchFamily="34" charset="0"/>
              </a:rPr>
              <a:t> Vegetation Management</a:t>
            </a:r>
            <a:endParaRPr lang="fr-CA" sz="825" kern="1200" dirty="0">
              <a:solidFill>
                <a:prstClr val="black"/>
              </a:solidFill>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A9998DB1-BA07-0CAE-DAD4-E6D0C925E371}"/>
              </a:ext>
            </a:extLst>
          </p:cNvPr>
          <p:cNvSpPr txBox="1"/>
          <p:nvPr/>
        </p:nvSpPr>
        <p:spPr>
          <a:xfrm>
            <a:off x="154027" y="4733381"/>
            <a:ext cx="2701601" cy="300082"/>
          </a:xfrm>
          <a:prstGeom prst="rect">
            <a:avLst/>
          </a:prstGeom>
          <a:noFill/>
          <a:effectLst>
            <a:softEdge rad="38100"/>
          </a:effectLst>
        </p:spPr>
        <p:txBody>
          <a:bodyPr wrap="square">
            <a:spAutoFit/>
          </a:bodyPr>
          <a:lstStyle/>
          <a:p>
            <a:pPr defTabSz="685783">
              <a:buClrTx/>
            </a:pPr>
            <a:r>
              <a:rPr lang="en-CA" sz="1350" b="1" kern="1200" dirty="0">
                <a:solidFill>
                  <a:srgbClr val="4EA72E"/>
                </a:solidFill>
                <a:latin typeface="Aptos" panose="02110004020202020204"/>
                <a:ea typeface="+mn-ea"/>
              </a:rPr>
              <a:t>Website:  www.green-stream.ca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88"/>
        <p:cNvGrpSpPr/>
        <p:nvPr/>
      </p:nvGrpSpPr>
      <p:grpSpPr>
        <a:xfrm>
          <a:off x="0" y="0"/>
          <a:ext cx="0" cy="0"/>
          <a:chOff x="0" y="0"/>
          <a:chExt cx="0" cy="0"/>
        </a:xfrm>
      </p:grpSpPr>
      <p:sp>
        <p:nvSpPr>
          <p:cNvPr id="189" name="Google Shape;189;p23"/>
          <p:cNvSpPr txBox="1">
            <a:spLocks noGrp="1"/>
          </p:cNvSpPr>
          <p:nvPr>
            <p:ph type="title"/>
          </p:nvPr>
        </p:nvSpPr>
        <p:spPr>
          <a:xfrm>
            <a:off x="819150" y="197939"/>
            <a:ext cx="7505700" cy="733500"/>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en" sz="3200" dirty="0">
                <a:solidFill>
                  <a:schemeClr val="bg2"/>
                </a:solidFill>
                <a:latin typeface="Arial" panose="020B0604020202020204" pitchFamily="34" charset="0"/>
                <a:cs typeface="Arial" panose="020B0604020202020204" pitchFamily="34" charset="0"/>
              </a:rPr>
              <a:t>Roadside Herbicide Application</a:t>
            </a:r>
            <a:endParaRPr dirty="0">
              <a:solidFill>
                <a:schemeClr val="bg2"/>
              </a:solidFill>
              <a:latin typeface="Arial" panose="020B0604020202020204" pitchFamily="34" charset="0"/>
              <a:cs typeface="Arial" panose="020B0604020202020204" pitchFamily="34" charset="0"/>
            </a:endParaRPr>
          </a:p>
        </p:txBody>
      </p:sp>
      <p:sp>
        <p:nvSpPr>
          <p:cNvPr id="190" name="Google Shape;190;p23"/>
          <p:cNvSpPr txBox="1">
            <a:spLocks noGrp="1"/>
          </p:cNvSpPr>
          <p:nvPr>
            <p:ph type="body" idx="1"/>
          </p:nvPr>
        </p:nvSpPr>
        <p:spPr>
          <a:xfrm>
            <a:off x="819150" y="994484"/>
            <a:ext cx="7505700" cy="33376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The most practical way to to treat Phragmites along roadsides is by using spray trucks that provide the proper rate of application and have the capacity to treat large areas in order to maximize efficiencies.</a:t>
            </a:r>
            <a:endParaRPr sz="1600" dirty="0"/>
          </a:p>
          <a:p>
            <a:pPr marL="0" lvl="0" indent="0" algn="l" rtl="0">
              <a:spcBef>
                <a:spcPts val="1200"/>
              </a:spcBef>
              <a:spcAft>
                <a:spcPts val="0"/>
              </a:spcAft>
              <a:buNone/>
            </a:pPr>
            <a:r>
              <a:rPr lang="en" sz="1600" dirty="0"/>
              <a:t>There are times when a blanket spray approach is the only real effective option, and then there are times where a direct treatment approach is necessary like hose and handgun or backpack spray applications.</a:t>
            </a:r>
            <a:endParaRPr sz="1600" dirty="0"/>
          </a:p>
          <a:p>
            <a:pPr marL="0" lvl="0" indent="0" algn="l" rtl="0">
              <a:spcBef>
                <a:spcPts val="1200"/>
              </a:spcBef>
              <a:spcAft>
                <a:spcPts val="1200"/>
              </a:spcAft>
              <a:buNone/>
            </a:pPr>
            <a:r>
              <a:rPr lang="en" sz="1600" dirty="0"/>
              <a:t>The main thing is to make sure that the licensed applicator who will be doing the spraying, will be caring it out in a safe way with men at work signs and following all of the proper Book 7 practices regarding traffic control. Working around the public is also challenging, so extra caution and awareness is required.</a:t>
            </a:r>
            <a:endParaRPr sz="1600" dirty="0"/>
          </a:p>
        </p:txBody>
      </p:sp>
      <p:pic>
        <p:nvPicPr>
          <p:cNvPr id="2" name="Picture 1" descr="A black and green sign with blue text&#10;&#10;Description automatically generated">
            <a:extLst>
              <a:ext uri="{FF2B5EF4-FFF2-40B4-BE49-F238E27FC236}">
                <a16:creationId xmlns:a16="http://schemas.microsoft.com/office/drawing/2014/main" id="{5F1FE99B-2D19-C85D-3D5A-844D066DE6BF}"/>
              </a:ext>
            </a:extLst>
          </p:cNvPr>
          <p:cNvPicPr>
            <a:picLocks noChangeAspect="1"/>
          </p:cNvPicPr>
          <p:nvPr/>
        </p:nvPicPr>
        <p:blipFill>
          <a:blip r:embed="rId3">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A70B9C27-A584-FE4C-AC92-4428CF8A90B3}"/>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819150" y="269249"/>
            <a:ext cx="7505700" cy="632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chemeClr val="bg2"/>
                </a:solidFill>
              </a:rPr>
              <a:t>Backpack Sprayer</a:t>
            </a:r>
            <a:endParaRPr dirty="0">
              <a:solidFill>
                <a:schemeClr val="bg2"/>
              </a:solidFill>
            </a:endParaRPr>
          </a:p>
        </p:txBody>
      </p:sp>
      <p:pic>
        <p:nvPicPr>
          <p:cNvPr id="196" name="Google Shape;196;p24"/>
          <p:cNvPicPr preferRelativeResize="0"/>
          <p:nvPr/>
        </p:nvPicPr>
        <p:blipFill>
          <a:blip r:embed="rId3">
            <a:alphaModFix/>
          </a:blip>
          <a:srcRect l="4644" r="8775"/>
          <a:stretch/>
        </p:blipFill>
        <p:spPr>
          <a:xfrm>
            <a:off x="1603948" y="796500"/>
            <a:ext cx="5665660" cy="3761551"/>
          </a:xfrm>
          <a:prstGeom prst="rect">
            <a:avLst/>
          </a:prstGeom>
          <a:noFill/>
          <a:ln>
            <a:noFill/>
          </a:ln>
        </p:spPr>
      </p:pic>
      <p:pic>
        <p:nvPicPr>
          <p:cNvPr id="2" name="Picture 1" descr="A black and green sign with blue text&#10;&#10;Description automatically generated">
            <a:extLst>
              <a:ext uri="{FF2B5EF4-FFF2-40B4-BE49-F238E27FC236}">
                <a16:creationId xmlns:a16="http://schemas.microsoft.com/office/drawing/2014/main" id="{61DA0187-4D15-E594-7D12-F66905FA2F44}"/>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87B36282-BEAE-5990-9192-7512CE6DE647}"/>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663975" y="254400"/>
            <a:ext cx="7505700" cy="536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           </a:t>
            </a:r>
            <a:r>
              <a:rPr lang="en" sz="3600" dirty="0">
                <a:solidFill>
                  <a:schemeClr val="bg2"/>
                </a:solidFill>
                <a:latin typeface="+mj-lt"/>
              </a:rPr>
              <a:t>Hose and Handgun Equipment</a:t>
            </a:r>
            <a:endParaRPr dirty="0">
              <a:solidFill>
                <a:schemeClr val="bg2"/>
              </a:solidFill>
              <a:latin typeface="+mj-lt"/>
            </a:endParaRPr>
          </a:p>
        </p:txBody>
      </p:sp>
      <p:sp>
        <p:nvSpPr>
          <p:cNvPr id="202" name="Google Shape;202;p2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3" name="Google Shape;203;p25"/>
          <p:cNvPicPr preferRelativeResize="0"/>
          <p:nvPr/>
        </p:nvPicPr>
        <p:blipFill>
          <a:blip r:embed="rId3">
            <a:alphaModFix/>
          </a:blip>
          <a:stretch>
            <a:fillRect/>
          </a:stretch>
        </p:blipFill>
        <p:spPr>
          <a:xfrm>
            <a:off x="580462" y="871726"/>
            <a:ext cx="7983075" cy="3626662"/>
          </a:xfrm>
          <a:prstGeom prst="rect">
            <a:avLst/>
          </a:prstGeom>
          <a:noFill/>
          <a:ln>
            <a:noFill/>
          </a:ln>
        </p:spPr>
      </p:pic>
      <p:pic>
        <p:nvPicPr>
          <p:cNvPr id="2" name="Picture 1" descr="A black and green sign with blue text&#10;&#10;Description automatically generated">
            <a:extLst>
              <a:ext uri="{FF2B5EF4-FFF2-40B4-BE49-F238E27FC236}">
                <a16:creationId xmlns:a16="http://schemas.microsoft.com/office/drawing/2014/main" id="{F6D55C9D-3D15-D1CE-E83A-BDBE469ADF3A}"/>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FB664010-EB65-0B1F-A365-DECF396065A8}"/>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07"/>
        <p:cNvGrpSpPr/>
        <p:nvPr/>
      </p:nvGrpSpPr>
      <p:grpSpPr>
        <a:xfrm>
          <a:off x="0" y="0"/>
          <a:ext cx="0" cy="0"/>
          <a:chOff x="0" y="0"/>
          <a:chExt cx="0" cy="0"/>
        </a:xfrm>
      </p:grpSpPr>
      <p:sp>
        <p:nvSpPr>
          <p:cNvPr id="208" name="Google Shape;208;p26"/>
          <p:cNvSpPr txBox="1">
            <a:spLocks noGrp="1"/>
          </p:cNvSpPr>
          <p:nvPr>
            <p:ph type="title"/>
          </p:nvPr>
        </p:nvSpPr>
        <p:spPr>
          <a:xfrm>
            <a:off x="819150" y="197938"/>
            <a:ext cx="7505700" cy="613403"/>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                    </a:t>
            </a:r>
            <a:r>
              <a:rPr lang="en" sz="3600" dirty="0">
                <a:solidFill>
                  <a:schemeClr val="bg2"/>
                </a:solidFill>
                <a:latin typeface="+mj-lt"/>
              </a:rPr>
              <a:t>Roadside Application</a:t>
            </a:r>
            <a:endParaRPr dirty="0">
              <a:solidFill>
                <a:schemeClr val="bg2"/>
              </a:solidFill>
              <a:latin typeface="+mj-lt"/>
            </a:endParaRPr>
          </a:p>
        </p:txBody>
      </p:sp>
      <p:pic>
        <p:nvPicPr>
          <p:cNvPr id="209" name="Google Shape;209;p26"/>
          <p:cNvPicPr preferRelativeResize="0"/>
          <p:nvPr/>
        </p:nvPicPr>
        <p:blipFill>
          <a:blip r:embed="rId3">
            <a:alphaModFix/>
          </a:blip>
          <a:srcRect b="13896"/>
          <a:stretch/>
        </p:blipFill>
        <p:spPr>
          <a:xfrm>
            <a:off x="2904300" y="819226"/>
            <a:ext cx="3059908" cy="3512932"/>
          </a:xfrm>
          <a:prstGeom prst="rect">
            <a:avLst/>
          </a:prstGeom>
          <a:noFill/>
          <a:ln>
            <a:noFill/>
          </a:ln>
        </p:spPr>
      </p:pic>
      <p:pic>
        <p:nvPicPr>
          <p:cNvPr id="2" name="Picture 1" descr="A black and green sign with blue text&#10;&#10;Description automatically generated">
            <a:extLst>
              <a:ext uri="{FF2B5EF4-FFF2-40B4-BE49-F238E27FC236}">
                <a16:creationId xmlns:a16="http://schemas.microsoft.com/office/drawing/2014/main" id="{B36A3B77-045A-0702-8766-F6CE3CE888C7}"/>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8DE45F4F-66A9-CA64-9551-E35B7EB90AA2}"/>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13"/>
        <p:cNvGrpSpPr/>
        <p:nvPr/>
      </p:nvGrpSpPr>
      <p:grpSpPr>
        <a:xfrm>
          <a:off x="0" y="0"/>
          <a:ext cx="0" cy="0"/>
          <a:chOff x="0" y="0"/>
          <a:chExt cx="0" cy="0"/>
        </a:xfrm>
      </p:grpSpPr>
      <p:sp>
        <p:nvSpPr>
          <p:cNvPr id="215" name="Google Shape;215;p27"/>
          <p:cNvSpPr txBox="1">
            <a:spLocks noGrp="1"/>
          </p:cNvSpPr>
          <p:nvPr>
            <p:ph type="body" idx="1"/>
          </p:nvPr>
        </p:nvSpPr>
        <p:spPr>
          <a:xfrm>
            <a:off x="819150" y="1540750"/>
            <a:ext cx="7505700" cy="3849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a:t> </a:t>
            </a:r>
            <a:endParaRPr/>
          </a:p>
        </p:txBody>
      </p:sp>
      <p:pic>
        <p:nvPicPr>
          <p:cNvPr id="216" name="Google Shape;216;p27"/>
          <p:cNvPicPr preferRelativeResize="0"/>
          <p:nvPr/>
        </p:nvPicPr>
        <p:blipFill>
          <a:blip r:embed="rId3">
            <a:alphaModFix/>
          </a:blip>
          <a:srcRect l="7464"/>
          <a:stretch/>
        </p:blipFill>
        <p:spPr>
          <a:xfrm>
            <a:off x="1384333" y="811341"/>
            <a:ext cx="6375333" cy="3631004"/>
          </a:xfrm>
          <a:prstGeom prst="rect">
            <a:avLst/>
          </a:prstGeom>
          <a:noFill/>
          <a:ln>
            <a:noFill/>
          </a:ln>
        </p:spPr>
      </p:pic>
      <p:pic>
        <p:nvPicPr>
          <p:cNvPr id="2" name="Picture 1" descr="A black and green sign with blue text&#10;&#10;Description automatically generated">
            <a:extLst>
              <a:ext uri="{FF2B5EF4-FFF2-40B4-BE49-F238E27FC236}">
                <a16:creationId xmlns:a16="http://schemas.microsoft.com/office/drawing/2014/main" id="{49CFF0E4-23B9-20AE-653E-28DF9848F175}"/>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045CF285-8224-B710-AF71-6BE673D4963D}"/>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
        <p:nvSpPr>
          <p:cNvPr id="6" name="Google Shape;208;p26">
            <a:extLst>
              <a:ext uri="{FF2B5EF4-FFF2-40B4-BE49-F238E27FC236}">
                <a16:creationId xmlns:a16="http://schemas.microsoft.com/office/drawing/2014/main" id="{67490EAC-607E-EAB9-8E1A-5EF23BB80DE9}"/>
              </a:ext>
            </a:extLst>
          </p:cNvPr>
          <p:cNvSpPr txBox="1">
            <a:spLocks noGrp="1"/>
          </p:cNvSpPr>
          <p:nvPr>
            <p:ph type="title"/>
          </p:nvPr>
        </p:nvSpPr>
        <p:spPr>
          <a:xfrm>
            <a:off x="819150" y="197938"/>
            <a:ext cx="7505700" cy="613403"/>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                    </a:t>
            </a:r>
            <a:r>
              <a:rPr lang="en" sz="3600" dirty="0">
                <a:solidFill>
                  <a:schemeClr val="bg2"/>
                </a:solidFill>
                <a:latin typeface="+mj-lt"/>
              </a:rPr>
              <a:t>Roadside Application</a:t>
            </a:r>
            <a:endParaRPr dirty="0">
              <a:solidFill>
                <a:schemeClr val="bg2"/>
              </a:solidFill>
              <a:latin typeface="+mj-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186166" y="196674"/>
            <a:ext cx="8659438" cy="694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dirty="0">
                <a:solidFill>
                  <a:schemeClr val="bg2"/>
                </a:solidFill>
                <a:latin typeface="+mj-lt"/>
              </a:rPr>
              <a:t>Ditch Mowing Phragmites with Wet Blade</a:t>
            </a:r>
            <a:endParaRPr sz="3600" dirty="0">
              <a:solidFill>
                <a:schemeClr val="bg2"/>
              </a:solidFill>
              <a:latin typeface="+mj-lt"/>
            </a:endParaRPr>
          </a:p>
        </p:txBody>
      </p:sp>
      <p:sp>
        <p:nvSpPr>
          <p:cNvPr id="222" name="Google Shape;222;p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3" name="Google Shape;223;p28"/>
          <p:cNvPicPr preferRelativeResize="0"/>
          <p:nvPr/>
        </p:nvPicPr>
        <p:blipFill>
          <a:blip r:embed="rId3">
            <a:alphaModFix/>
          </a:blip>
          <a:srcRect l="2590" r="4318"/>
          <a:stretch/>
        </p:blipFill>
        <p:spPr>
          <a:xfrm>
            <a:off x="749508" y="891474"/>
            <a:ext cx="7505700" cy="3547251"/>
          </a:xfrm>
          <a:prstGeom prst="rect">
            <a:avLst/>
          </a:prstGeom>
          <a:noFill/>
          <a:ln>
            <a:noFill/>
          </a:ln>
        </p:spPr>
      </p:pic>
      <p:pic>
        <p:nvPicPr>
          <p:cNvPr id="2" name="Picture 1" descr="A black and green sign with blue text&#10;&#10;Description automatically generated">
            <a:extLst>
              <a:ext uri="{FF2B5EF4-FFF2-40B4-BE49-F238E27FC236}">
                <a16:creationId xmlns:a16="http://schemas.microsoft.com/office/drawing/2014/main" id="{447C2E89-3428-77C6-6F9C-76800CB7F59E}"/>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FDEF13F1-5880-A2B3-9994-EE1F6167145C}"/>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27"/>
        <p:cNvGrpSpPr/>
        <p:nvPr/>
      </p:nvGrpSpPr>
      <p:grpSpPr>
        <a:xfrm>
          <a:off x="0" y="0"/>
          <a:ext cx="0" cy="0"/>
          <a:chOff x="0" y="0"/>
          <a:chExt cx="0" cy="0"/>
        </a:xfrm>
      </p:grpSpPr>
      <p:sp>
        <p:nvSpPr>
          <p:cNvPr id="228" name="Google Shape;228;p29"/>
          <p:cNvSpPr txBox="1">
            <a:spLocks noGrp="1"/>
          </p:cNvSpPr>
          <p:nvPr>
            <p:ph type="title"/>
          </p:nvPr>
        </p:nvSpPr>
        <p:spPr>
          <a:xfrm>
            <a:off x="819150" y="245382"/>
            <a:ext cx="7505700" cy="67105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200" dirty="0">
                <a:solidFill>
                  <a:schemeClr val="bg2"/>
                </a:solidFill>
                <a:latin typeface="+mj-lt"/>
              </a:rPr>
              <a:t>Ditch Spraying Application</a:t>
            </a:r>
            <a:endParaRPr dirty="0">
              <a:solidFill>
                <a:schemeClr val="bg2"/>
              </a:solidFill>
              <a:latin typeface="+mj-lt"/>
            </a:endParaRPr>
          </a:p>
        </p:txBody>
      </p:sp>
      <p:pic>
        <p:nvPicPr>
          <p:cNvPr id="229" name="Google Shape;229;p29"/>
          <p:cNvPicPr preferRelativeResize="0"/>
          <p:nvPr/>
        </p:nvPicPr>
        <p:blipFill>
          <a:blip r:embed="rId3">
            <a:alphaModFix/>
          </a:blip>
          <a:stretch>
            <a:fillRect/>
          </a:stretch>
        </p:blipFill>
        <p:spPr>
          <a:xfrm>
            <a:off x="902825" y="841574"/>
            <a:ext cx="7338349" cy="3598975"/>
          </a:xfrm>
          <a:prstGeom prst="rect">
            <a:avLst/>
          </a:prstGeom>
          <a:noFill/>
          <a:ln>
            <a:noFill/>
          </a:ln>
        </p:spPr>
      </p:pic>
      <p:pic>
        <p:nvPicPr>
          <p:cNvPr id="2" name="Picture 1" descr="A black and green sign with blue text&#10;&#10;Description automatically generated">
            <a:extLst>
              <a:ext uri="{FF2B5EF4-FFF2-40B4-BE49-F238E27FC236}">
                <a16:creationId xmlns:a16="http://schemas.microsoft.com/office/drawing/2014/main" id="{6DF949D0-AF18-051A-AA44-8A5B7CE00C46}"/>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CB019E5D-9690-6F8B-72DD-658374975303}"/>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33"/>
        <p:cNvGrpSpPr/>
        <p:nvPr/>
      </p:nvGrpSpPr>
      <p:grpSpPr>
        <a:xfrm>
          <a:off x="0" y="0"/>
          <a:ext cx="0" cy="0"/>
          <a:chOff x="0" y="0"/>
          <a:chExt cx="0" cy="0"/>
        </a:xfrm>
      </p:grpSpPr>
      <p:sp>
        <p:nvSpPr>
          <p:cNvPr id="234" name="Google Shape;234;p30"/>
          <p:cNvSpPr txBox="1">
            <a:spLocks noGrp="1"/>
          </p:cNvSpPr>
          <p:nvPr>
            <p:ph type="title"/>
          </p:nvPr>
        </p:nvSpPr>
        <p:spPr>
          <a:xfrm>
            <a:off x="819150" y="197939"/>
            <a:ext cx="7505700" cy="502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dirty="0">
                <a:solidFill>
                  <a:schemeClr val="bg2"/>
                </a:solidFill>
                <a:latin typeface="+mj-lt"/>
              </a:rPr>
              <a:t>Ditch Application Results</a:t>
            </a:r>
            <a:endParaRPr dirty="0">
              <a:solidFill>
                <a:schemeClr val="bg2"/>
              </a:solidFill>
              <a:latin typeface="+mj-lt"/>
            </a:endParaRPr>
          </a:p>
        </p:txBody>
      </p:sp>
      <p:pic>
        <p:nvPicPr>
          <p:cNvPr id="235" name="Google Shape;235;p30"/>
          <p:cNvPicPr preferRelativeResize="0"/>
          <p:nvPr/>
        </p:nvPicPr>
        <p:blipFill>
          <a:blip r:embed="rId3">
            <a:alphaModFix/>
          </a:blip>
          <a:stretch>
            <a:fillRect/>
          </a:stretch>
        </p:blipFill>
        <p:spPr>
          <a:xfrm>
            <a:off x="2196059" y="969379"/>
            <a:ext cx="4499638" cy="3588672"/>
          </a:xfrm>
          <a:prstGeom prst="rect">
            <a:avLst/>
          </a:prstGeom>
          <a:noFill/>
          <a:ln>
            <a:noFill/>
          </a:ln>
        </p:spPr>
      </p:pic>
      <p:pic>
        <p:nvPicPr>
          <p:cNvPr id="2" name="Picture 1" descr="A black and green sign with blue text&#10;&#10;Description automatically generated">
            <a:extLst>
              <a:ext uri="{FF2B5EF4-FFF2-40B4-BE49-F238E27FC236}">
                <a16:creationId xmlns:a16="http://schemas.microsoft.com/office/drawing/2014/main" id="{C18EB783-43C7-59AF-4B5C-326A5B65E653}"/>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2D855A75-E85C-7A6F-0A66-0CEDCC6D91E6}"/>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45"/>
        <p:cNvGrpSpPr/>
        <p:nvPr/>
      </p:nvGrpSpPr>
      <p:grpSpPr>
        <a:xfrm>
          <a:off x="0" y="0"/>
          <a:ext cx="0" cy="0"/>
          <a:chOff x="0" y="0"/>
          <a:chExt cx="0" cy="0"/>
        </a:xfrm>
      </p:grpSpPr>
      <p:sp>
        <p:nvSpPr>
          <p:cNvPr id="247" name="Google Shape;247;p32"/>
          <p:cNvSpPr txBox="1">
            <a:spLocks noGrp="1"/>
          </p:cNvSpPr>
          <p:nvPr>
            <p:ph type="body" idx="1"/>
          </p:nvPr>
        </p:nvSpPr>
        <p:spPr>
          <a:xfrm>
            <a:off x="819150" y="1271198"/>
            <a:ext cx="7505700" cy="2448000"/>
          </a:xfrm>
          <a:prstGeom prst="rect">
            <a:avLst/>
          </a:prstGeom>
        </p:spPr>
        <p:txBody>
          <a:bodyPr spcFirstLastPara="1" wrap="square" lIns="91425" tIns="91425" rIns="91425" bIns="91425" anchor="t" anchorCtr="0">
            <a:normAutofit/>
          </a:bodyPr>
          <a:lstStyle/>
          <a:p>
            <a:pPr marL="0" indent="0" algn="ctr">
              <a:spcAft>
                <a:spcPts val="1200"/>
              </a:spcAft>
              <a:buNone/>
            </a:pPr>
            <a:endParaRPr lang="fr-CA" sz="1800" u="sng" dirty="0">
              <a:solidFill>
                <a:schemeClr val="hlink"/>
              </a:solidFill>
              <a:latin typeface="Arial"/>
              <a:ea typeface="Arial"/>
              <a:cs typeface="Arial"/>
              <a:sym typeface="Arial"/>
              <a:hlinkClick r:id="rId3"/>
            </a:endParaRPr>
          </a:p>
          <a:p>
            <a:pPr marL="0" indent="0" algn="ctr">
              <a:spcAft>
                <a:spcPts val="1200"/>
              </a:spcAft>
              <a:buNone/>
            </a:pPr>
            <a:r>
              <a:rPr lang="fr-CA" sz="1800" u="sng" dirty="0">
                <a:solidFill>
                  <a:schemeClr val="hlink"/>
                </a:solidFill>
                <a:latin typeface="Arial"/>
                <a:ea typeface="Arial"/>
                <a:cs typeface="Arial"/>
                <a:sym typeface="Arial"/>
                <a:hlinkClick r:id="rId3"/>
              </a:rPr>
              <a:t>Bing </a:t>
            </a:r>
            <a:r>
              <a:rPr lang="fr-CA" sz="1800" u="sng" dirty="0" err="1">
                <a:solidFill>
                  <a:schemeClr val="hlink"/>
                </a:solidFill>
                <a:latin typeface="Arial"/>
                <a:ea typeface="Arial"/>
                <a:cs typeface="Arial"/>
                <a:sym typeface="Arial"/>
                <a:hlinkClick r:id="rId3"/>
              </a:rPr>
              <a:t>Videos</a:t>
            </a:r>
            <a:endParaRPr lang="fr-CA" sz="1600" dirty="0"/>
          </a:p>
          <a:p>
            <a:pPr marL="0" lvl="0" indent="0" algn="ctr" rtl="0">
              <a:spcBef>
                <a:spcPts val="0"/>
              </a:spcBef>
              <a:spcAft>
                <a:spcPts val="1200"/>
              </a:spcAft>
              <a:buNone/>
            </a:pPr>
            <a:endParaRPr dirty="0"/>
          </a:p>
        </p:txBody>
      </p:sp>
      <p:sp>
        <p:nvSpPr>
          <p:cNvPr id="2" name="Google Shape;165;p31">
            <a:extLst>
              <a:ext uri="{FF2B5EF4-FFF2-40B4-BE49-F238E27FC236}">
                <a16:creationId xmlns:a16="http://schemas.microsoft.com/office/drawing/2014/main" id="{DAEF002A-289F-9FD7-E318-C8E173C39DD7}"/>
              </a:ext>
            </a:extLst>
          </p:cNvPr>
          <p:cNvSpPr txBox="1">
            <a:spLocks/>
          </p:cNvSpPr>
          <p:nvPr/>
        </p:nvSpPr>
        <p:spPr>
          <a:xfrm>
            <a:off x="819150" y="197687"/>
            <a:ext cx="798757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r>
              <a:rPr lang="en-CA" sz="3200" dirty="0">
                <a:solidFill>
                  <a:schemeClr val="bg2"/>
                </a:solidFill>
                <a:latin typeface="+mj-lt"/>
              </a:rPr>
              <a:t>Raven Viper 4 Plus Field Computer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51"/>
        <p:cNvGrpSpPr/>
        <p:nvPr/>
      </p:nvGrpSpPr>
      <p:grpSpPr>
        <a:xfrm>
          <a:off x="0" y="0"/>
          <a:ext cx="0" cy="0"/>
          <a:chOff x="0" y="0"/>
          <a:chExt cx="0" cy="0"/>
        </a:xfrm>
      </p:grpSpPr>
      <p:sp>
        <p:nvSpPr>
          <p:cNvPr id="252" name="Google Shape;252;p33"/>
          <p:cNvSpPr txBox="1">
            <a:spLocks noGrp="1"/>
          </p:cNvSpPr>
          <p:nvPr>
            <p:ph type="title"/>
          </p:nvPr>
        </p:nvSpPr>
        <p:spPr>
          <a:xfrm>
            <a:off x="691733" y="245994"/>
            <a:ext cx="7505700" cy="954600"/>
          </a:xfrm>
          <a:prstGeom prst="rect">
            <a:avLst/>
          </a:prstGeom>
        </p:spPr>
        <p:txBody>
          <a:bodyPr spcFirstLastPara="1" wrap="square" lIns="91425" tIns="91425" rIns="91425" bIns="91425" anchor="t" anchorCtr="0">
            <a:normAutofit/>
          </a:bodyPr>
          <a:lstStyle/>
          <a:p>
            <a:pPr marL="0" lvl="0" indent="0" rtl="0">
              <a:spcBef>
                <a:spcPts val="0"/>
              </a:spcBef>
              <a:spcAft>
                <a:spcPts val="0"/>
              </a:spcAft>
              <a:buNone/>
            </a:pPr>
            <a:r>
              <a:rPr lang="en" dirty="0"/>
              <a:t> </a:t>
            </a:r>
            <a:r>
              <a:rPr lang="en" sz="3200" dirty="0">
                <a:solidFill>
                  <a:schemeClr val="bg2"/>
                </a:solidFill>
              </a:rPr>
              <a:t>STA Logger</a:t>
            </a:r>
            <a:endParaRPr dirty="0">
              <a:solidFill>
                <a:schemeClr val="bg2"/>
              </a:solidFill>
            </a:endParaRPr>
          </a:p>
        </p:txBody>
      </p:sp>
      <p:sp>
        <p:nvSpPr>
          <p:cNvPr id="253" name="Google Shape;253;p33"/>
          <p:cNvSpPr txBox="1">
            <a:spLocks noGrp="1"/>
          </p:cNvSpPr>
          <p:nvPr>
            <p:ph type="body" idx="1"/>
          </p:nvPr>
        </p:nvSpPr>
        <p:spPr>
          <a:xfrm>
            <a:off x="819150" y="1645951"/>
            <a:ext cx="7505700" cy="24480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endParaRPr lang="fr-CA" dirty="0"/>
          </a:p>
          <a:p>
            <a:pPr marL="0" indent="0" algn="ctr">
              <a:spcAft>
                <a:spcPts val="1200"/>
              </a:spcAft>
              <a:buNone/>
            </a:pPr>
            <a:r>
              <a:rPr lang="fr-CA" sz="1600" u="sng" dirty="0">
                <a:solidFill>
                  <a:schemeClr val="hlink"/>
                </a:solidFill>
                <a:hlinkClick r:id="rId3"/>
              </a:rPr>
              <a:t>https://youtu.be/</a:t>
            </a:r>
            <a:r>
              <a:rPr lang="fr-CA" sz="1800" u="sng" dirty="0">
                <a:solidFill>
                  <a:schemeClr val="hlink"/>
                </a:solidFill>
                <a:hlinkClick r:id="rId3"/>
              </a:rPr>
              <a:t>tybCFKDbsi8</a:t>
            </a:r>
            <a:endParaRPr lang="fr-CA"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33"/>
        <p:cNvGrpSpPr/>
        <p:nvPr/>
      </p:nvGrpSpPr>
      <p:grpSpPr>
        <a:xfrm>
          <a:off x="0" y="0"/>
          <a:ext cx="0" cy="0"/>
          <a:chOff x="0" y="0"/>
          <a:chExt cx="0" cy="0"/>
        </a:xfrm>
      </p:grpSpPr>
      <p:sp>
        <p:nvSpPr>
          <p:cNvPr id="135" name="Google Shape;135;p14"/>
          <p:cNvSpPr txBox="1">
            <a:spLocks noGrp="1"/>
          </p:cNvSpPr>
          <p:nvPr>
            <p:ph type="body" idx="1"/>
          </p:nvPr>
        </p:nvSpPr>
        <p:spPr>
          <a:xfrm>
            <a:off x="819150" y="756544"/>
            <a:ext cx="7505700" cy="3787558"/>
          </a:xfrm>
          <a:prstGeom prst="rect">
            <a:avLst/>
          </a:prstGeom>
        </p:spPr>
        <p:txBody>
          <a:bodyPr spcFirstLastPara="1" wrap="square" lIns="91425" tIns="91425" rIns="91425" bIns="91425" anchor="t" anchorCtr="0">
            <a:noAutofit/>
          </a:bodyPr>
          <a:lstStyle/>
          <a:p>
            <a:pPr marL="0" lvl="1" indent="0" defTabSz="685800">
              <a:lnSpc>
                <a:spcPct val="80000"/>
              </a:lnSpc>
              <a:spcBef>
                <a:spcPts val="375"/>
              </a:spcBef>
              <a:spcAft>
                <a:spcPts val="0"/>
              </a:spcAft>
              <a:buNone/>
            </a:pPr>
            <a:r>
              <a:rPr lang="en" sz="1600" kern="1200" dirty="0">
                <a:solidFill>
                  <a:schemeClr val="bg2"/>
                </a:solidFill>
                <a:latin typeface="Calibri" panose="020F0502020204030204" pitchFamily="34" charset="0"/>
                <a:ea typeface="+mn-ea"/>
                <a:cs typeface="Calibri" panose="020F0502020204030204" pitchFamily="34" charset="0"/>
              </a:rPr>
              <a:t>As many of you are aware, there are many ways that allow Invasive Phragmites to spread across Ontario and other provinces.</a:t>
            </a:r>
          </a:p>
          <a:p>
            <a:pPr marL="0" lvl="1" indent="0" defTabSz="685800">
              <a:lnSpc>
                <a:spcPct val="80000"/>
              </a:lnSpc>
              <a:spcBef>
                <a:spcPts val="375"/>
              </a:spcBef>
              <a:spcAft>
                <a:spcPts val="0"/>
              </a:spcAft>
              <a:buNone/>
            </a:pPr>
            <a:endParaRPr sz="1600" kern="1200" dirty="0">
              <a:solidFill>
                <a:schemeClr val="bg2"/>
              </a:solidFill>
              <a:latin typeface="Calibri" panose="020F0502020204030204" pitchFamily="34" charset="0"/>
              <a:ea typeface="+mn-ea"/>
              <a:cs typeface="Calibri" panose="020F0502020204030204" pitchFamily="34" charset="0"/>
            </a:endParaRPr>
          </a:p>
          <a:p>
            <a:pPr marL="0" lvl="1" indent="0" defTabSz="685800">
              <a:lnSpc>
                <a:spcPct val="80000"/>
              </a:lnSpc>
              <a:spcBef>
                <a:spcPts val="375"/>
              </a:spcBef>
              <a:spcAft>
                <a:spcPts val="0"/>
              </a:spcAft>
              <a:buNone/>
            </a:pPr>
            <a:r>
              <a:rPr lang="en" sz="1600" kern="1200" dirty="0">
                <a:solidFill>
                  <a:schemeClr val="bg2"/>
                </a:solidFill>
                <a:latin typeface="Calibri" panose="020F0502020204030204" pitchFamily="34" charset="0"/>
                <a:ea typeface="+mn-ea"/>
                <a:cs typeface="Calibri" panose="020F0502020204030204" pitchFamily="34" charset="0"/>
              </a:rPr>
              <a:t>The spread vector that I am speaking to today is the roadside transportation method.</a:t>
            </a:r>
          </a:p>
          <a:p>
            <a:pPr marL="0" lvl="1" indent="0" defTabSz="685800">
              <a:lnSpc>
                <a:spcPct val="80000"/>
              </a:lnSpc>
              <a:spcBef>
                <a:spcPts val="375"/>
              </a:spcBef>
              <a:spcAft>
                <a:spcPts val="0"/>
              </a:spcAft>
              <a:buNone/>
            </a:pPr>
            <a:endParaRPr sz="1600" kern="1200" dirty="0">
              <a:solidFill>
                <a:schemeClr val="bg2"/>
              </a:solidFill>
              <a:latin typeface="Calibri" panose="020F0502020204030204" pitchFamily="34" charset="0"/>
              <a:ea typeface="+mn-ea"/>
              <a:cs typeface="Calibri" panose="020F0502020204030204" pitchFamily="34" charset="0"/>
            </a:endParaRPr>
          </a:p>
          <a:p>
            <a:pPr marL="0" lvl="1" indent="0" defTabSz="685800">
              <a:lnSpc>
                <a:spcPct val="80000"/>
              </a:lnSpc>
              <a:spcBef>
                <a:spcPts val="375"/>
              </a:spcBef>
              <a:spcAft>
                <a:spcPts val="0"/>
              </a:spcAft>
              <a:buNone/>
            </a:pPr>
            <a:r>
              <a:rPr lang="en" sz="1600" kern="1200" dirty="0">
                <a:solidFill>
                  <a:schemeClr val="bg2"/>
                </a:solidFill>
                <a:latin typeface="Calibri" panose="020F0502020204030204" pitchFamily="34" charset="0"/>
                <a:ea typeface="+mn-ea"/>
                <a:cs typeface="Calibri" panose="020F0502020204030204" pitchFamily="34" charset="0"/>
              </a:rPr>
              <a:t>For many years we have been able to identify, map and develop control strategies. My discussion today is going to be focusing on what control method Municipalities have been using to help reduce the spread and control Phragmites.</a:t>
            </a:r>
          </a:p>
          <a:p>
            <a:pPr marL="0" lvl="1" indent="0" defTabSz="685800">
              <a:lnSpc>
                <a:spcPct val="80000"/>
              </a:lnSpc>
              <a:spcBef>
                <a:spcPts val="375"/>
              </a:spcBef>
              <a:spcAft>
                <a:spcPts val="0"/>
              </a:spcAft>
              <a:buNone/>
            </a:pPr>
            <a:endParaRPr sz="1600" kern="1200" dirty="0">
              <a:solidFill>
                <a:schemeClr val="bg2"/>
              </a:solidFill>
              <a:latin typeface="Calibri" panose="020F0502020204030204" pitchFamily="34" charset="0"/>
              <a:ea typeface="+mn-ea"/>
              <a:cs typeface="Calibri" panose="020F0502020204030204" pitchFamily="34" charset="0"/>
            </a:endParaRPr>
          </a:p>
          <a:p>
            <a:pPr marL="0" lvl="1" indent="0" defTabSz="685800">
              <a:lnSpc>
                <a:spcPct val="80000"/>
              </a:lnSpc>
              <a:spcBef>
                <a:spcPts val="375"/>
              </a:spcBef>
              <a:spcAft>
                <a:spcPts val="0"/>
              </a:spcAft>
              <a:buNone/>
            </a:pPr>
            <a:r>
              <a:rPr lang="en" sz="1600" kern="1200" dirty="0">
                <a:solidFill>
                  <a:schemeClr val="bg2"/>
                </a:solidFill>
                <a:latin typeface="Calibri" panose="020F0502020204030204" pitchFamily="34" charset="0"/>
                <a:ea typeface="+mn-ea"/>
                <a:cs typeface="Calibri" panose="020F0502020204030204" pitchFamily="34" charset="0"/>
              </a:rPr>
              <a:t>As many of us are aware, there are different ways of helping to reduce Phragmites:</a:t>
            </a:r>
            <a:endParaRPr sz="1600" kern="1200" dirty="0">
              <a:solidFill>
                <a:schemeClr val="bg2"/>
              </a:solidFill>
              <a:latin typeface="Calibri" panose="020F0502020204030204" pitchFamily="34" charset="0"/>
              <a:ea typeface="+mn-ea"/>
              <a:cs typeface="Calibri" panose="020F0502020204030204" pitchFamily="34" charset="0"/>
            </a:endParaRPr>
          </a:p>
          <a:p>
            <a:pPr marL="0" lvl="1" indent="0" defTabSz="685800">
              <a:lnSpc>
                <a:spcPct val="80000"/>
              </a:lnSpc>
              <a:spcBef>
                <a:spcPts val="375"/>
              </a:spcBef>
              <a:spcAft>
                <a:spcPts val="1200"/>
              </a:spcAft>
              <a:buNone/>
            </a:pPr>
            <a:r>
              <a:rPr lang="en" sz="1600" kern="1200" dirty="0">
                <a:solidFill>
                  <a:schemeClr val="bg2"/>
                </a:solidFill>
                <a:latin typeface="Calibri" panose="020F0502020204030204" pitchFamily="34" charset="0"/>
                <a:ea typeface="+mn-ea"/>
                <a:cs typeface="Calibri" panose="020F0502020204030204" pitchFamily="34" charset="0"/>
              </a:rPr>
              <a:t>		Rolling, Burning, Cutting, Drowning and Herbicide Application</a:t>
            </a:r>
          </a:p>
          <a:p>
            <a:pPr marL="0" lvl="1" indent="0" defTabSz="685800">
              <a:lnSpc>
                <a:spcPct val="80000"/>
              </a:lnSpc>
              <a:spcBef>
                <a:spcPts val="375"/>
              </a:spcBef>
              <a:spcAft>
                <a:spcPts val="1200"/>
              </a:spcAft>
              <a:buNone/>
            </a:pPr>
            <a:r>
              <a:rPr lang="en" sz="1600" kern="1200" dirty="0">
                <a:solidFill>
                  <a:schemeClr val="bg2"/>
                </a:solidFill>
                <a:latin typeface="Calibri" panose="020F0502020204030204" pitchFamily="34" charset="0"/>
                <a:ea typeface="+mn-ea"/>
                <a:cs typeface="Calibri" panose="020F0502020204030204" pitchFamily="34" charset="0"/>
              </a:rPr>
              <a:t>I will be speaking about Cutting and Herbicide Application.</a:t>
            </a:r>
            <a:endParaRPr sz="1600" kern="1200" dirty="0">
              <a:solidFill>
                <a:schemeClr val="bg2"/>
              </a:solidFill>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5B6427BE-C78D-6171-FFDD-155149625ED9}"/>
              </a:ext>
            </a:extLst>
          </p:cNvPr>
          <p:cNvSpPr txBox="1"/>
          <p:nvPr/>
        </p:nvSpPr>
        <p:spPr>
          <a:xfrm>
            <a:off x="2907121" y="176722"/>
            <a:ext cx="3329758" cy="584775"/>
          </a:xfrm>
          <a:prstGeom prst="rect">
            <a:avLst/>
          </a:prstGeom>
          <a:noFill/>
        </p:spPr>
        <p:txBody>
          <a:bodyPr wrap="none" rtlCol="0">
            <a:spAutoFit/>
          </a:bodyPr>
          <a:lstStyle/>
          <a:p>
            <a:r>
              <a:rPr lang="en-CA" sz="3200" dirty="0"/>
              <a:t>INTRODUCTION</a:t>
            </a:r>
            <a:endParaRPr lang="fr-CA" sz="3200" dirty="0"/>
          </a:p>
        </p:txBody>
      </p:sp>
      <p:sp>
        <p:nvSpPr>
          <p:cNvPr id="6" name="TextBox 5">
            <a:extLst>
              <a:ext uri="{FF2B5EF4-FFF2-40B4-BE49-F238E27FC236}">
                <a16:creationId xmlns:a16="http://schemas.microsoft.com/office/drawing/2014/main" id="{CD6B5376-3678-B2B4-FD63-C84B919B46C3}"/>
              </a:ext>
            </a:extLst>
          </p:cNvPr>
          <p:cNvSpPr txBox="1"/>
          <p:nvPr/>
        </p:nvSpPr>
        <p:spPr>
          <a:xfrm>
            <a:off x="186166" y="4657700"/>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pic>
        <p:nvPicPr>
          <p:cNvPr id="7" name="Picture 6" descr="A black and green sign with blue text&#10;&#10;Description automatically generated">
            <a:extLst>
              <a:ext uri="{FF2B5EF4-FFF2-40B4-BE49-F238E27FC236}">
                <a16:creationId xmlns:a16="http://schemas.microsoft.com/office/drawing/2014/main" id="{7019AD3F-5641-9161-4350-DD545B6F15A1}"/>
              </a:ext>
            </a:extLst>
          </p:cNvPr>
          <p:cNvPicPr>
            <a:picLocks noChangeAspect="1"/>
          </p:cNvPicPr>
          <p:nvPr/>
        </p:nvPicPr>
        <p:blipFill>
          <a:blip r:embed="rId3">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39"/>
        <p:cNvGrpSpPr/>
        <p:nvPr/>
      </p:nvGrpSpPr>
      <p:grpSpPr>
        <a:xfrm>
          <a:off x="0" y="0"/>
          <a:ext cx="0" cy="0"/>
          <a:chOff x="0" y="0"/>
          <a:chExt cx="0" cy="0"/>
        </a:xfrm>
      </p:grpSpPr>
      <p:sp>
        <p:nvSpPr>
          <p:cNvPr id="240" name="Google Shape;240;p31"/>
          <p:cNvSpPr txBox="1">
            <a:spLocks noGrp="1"/>
          </p:cNvSpPr>
          <p:nvPr>
            <p:ph type="title"/>
          </p:nvPr>
        </p:nvSpPr>
        <p:spPr>
          <a:xfrm>
            <a:off x="819150" y="819362"/>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200" dirty="0">
                <a:solidFill>
                  <a:schemeClr val="bg2"/>
                </a:solidFill>
                <a:latin typeface="+mj-lt"/>
              </a:rPr>
              <a:t>Questions ?</a:t>
            </a:r>
            <a:endParaRPr dirty="0">
              <a:solidFill>
                <a:schemeClr val="bg2"/>
              </a:solidFill>
              <a:latin typeface="+mj-lt"/>
            </a:endParaRPr>
          </a:p>
        </p:txBody>
      </p:sp>
      <p:sp>
        <p:nvSpPr>
          <p:cNvPr id="241" name="Google Shape;241;p31"/>
          <p:cNvSpPr txBox="1">
            <a:spLocks noGrp="1"/>
          </p:cNvSpPr>
          <p:nvPr>
            <p:ph type="body" idx="1"/>
          </p:nvPr>
        </p:nvSpPr>
        <p:spPr>
          <a:xfrm>
            <a:off x="1701384" y="1617151"/>
            <a:ext cx="5343993" cy="954599"/>
          </a:xfrm>
          <a:prstGeom prst="rect">
            <a:avLst/>
          </a:prstGeom>
        </p:spPr>
        <p:txBody>
          <a:bodyPr spcFirstLastPara="1" wrap="square" lIns="91425" tIns="91425" rIns="91425" bIns="91425" anchor="t" anchorCtr="0">
            <a:normAutofit/>
          </a:bodyPr>
          <a:lstStyle/>
          <a:p>
            <a:pPr marL="0" lvl="0" indent="457200" algn="ctr" rtl="0">
              <a:spcBef>
                <a:spcPts val="1200"/>
              </a:spcBef>
              <a:spcAft>
                <a:spcPts val="1200"/>
              </a:spcAft>
              <a:buNone/>
            </a:pPr>
            <a:r>
              <a:rPr lang="en" sz="1800" dirty="0">
                <a:solidFill>
                  <a:schemeClr val="bg2"/>
                </a:solidFill>
              </a:rPr>
              <a:t>Thank You for allowing me to present</a:t>
            </a:r>
            <a:endParaRPr sz="1800" dirty="0">
              <a:solidFill>
                <a:schemeClr val="bg2"/>
              </a:solidFill>
            </a:endParaRPr>
          </a:p>
        </p:txBody>
      </p:sp>
      <p:pic>
        <p:nvPicPr>
          <p:cNvPr id="2" name="Picture 1" descr="A black and green sign with blue text&#10;&#10;Description automatically generated">
            <a:extLst>
              <a:ext uri="{FF2B5EF4-FFF2-40B4-BE49-F238E27FC236}">
                <a16:creationId xmlns:a16="http://schemas.microsoft.com/office/drawing/2014/main" id="{29DACF1A-57AF-08B4-EC74-3D011A26AF44}"/>
              </a:ext>
            </a:extLst>
          </p:cNvPr>
          <p:cNvPicPr>
            <a:picLocks noChangeAspect="1"/>
          </p:cNvPicPr>
          <p:nvPr/>
        </p:nvPicPr>
        <p:blipFill>
          <a:blip r:embed="rId3">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A8206B24-93F3-F5FE-F5DC-D7F33CCFBBD4}"/>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
        <p:nvSpPr>
          <p:cNvPr id="4" name="TextBox 3">
            <a:extLst>
              <a:ext uri="{FF2B5EF4-FFF2-40B4-BE49-F238E27FC236}">
                <a16:creationId xmlns:a16="http://schemas.microsoft.com/office/drawing/2014/main" id="{35A3656D-EEA4-2705-D083-68E8AC5707E4}"/>
              </a:ext>
            </a:extLst>
          </p:cNvPr>
          <p:cNvSpPr txBox="1"/>
          <p:nvPr/>
        </p:nvSpPr>
        <p:spPr>
          <a:xfrm>
            <a:off x="3192906" y="2923082"/>
            <a:ext cx="3028012" cy="1169551"/>
          </a:xfrm>
          <a:prstGeom prst="rect">
            <a:avLst/>
          </a:prstGeom>
          <a:noFill/>
        </p:spPr>
        <p:txBody>
          <a:bodyPr wrap="square" rtlCol="0">
            <a:spAutoFit/>
          </a:bodyPr>
          <a:lstStyle/>
          <a:p>
            <a:pPr algn="ctr"/>
            <a:r>
              <a:rPr lang="en-CA" dirty="0"/>
              <a:t>Steve Ford, President</a:t>
            </a:r>
          </a:p>
          <a:p>
            <a:pPr algn="ctr"/>
            <a:endParaRPr lang="en-CA" dirty="0"/>
          </a:p>
          <a:p>
            <a:pPr algn="ctr"/>
            <a:r>
              <a:rPr lang="en-CA" dirty="0">
                <a:hlinkClick r:id="rId4"/>
              </a:rPr>
              <a:t>sford@green-stream.ca</a:t>
            </a:r>
            <a:endParaRPr lang="en-CA" dirty="0"/>
          </a:p>
          <a:p>
            <a:pPr algn="ctr"/>
            <a:endParaRPr lang="en-CA" dirty="0"/>
          </a:p>
          <a:p>
            <a:pPr algn="ctr"/>
            <a:r>
              <a:rPr lang="en-CA" dirty="0"/>
              <a:t>Cel: 905-802-3347</a:t>
            </a:r>
            <a:endParaRPr lang="fr-C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46"/>
        <p:cNvGrpSpPr/>
        <p:nvPr/>
      </p:nvGrpSpPr>
      <p:grpSpPr>
        <a:xfrm>
          <a:off x="0" y="0"/>
          <a:ext cx="0" cy="0"/>
          <a:chOff x="0" y="0"/>
          <a:chExt cx="0" cy="0"/>
        </a:xfrm>
      </p:grpSpPr>
      <p:sp>
        <p:nvSpPr>
          <p:cNvPr id="148" name="Google Shape;148;p16"/>
          <p:cNvSpPr txBox="1">
            <a:spLocks noGrp="1"/>
          </p:cNvSpPr>
          <p:nvPr>
            <p:ph type="body" idx="1"/>
          </p:nvPr>
        </p:nvSpPr>
        <p:spPr>
          <a:xfrm>
            <a:off x="819150" y="1133104"/>
            <a:ext cx="7505700" cy="342494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Cutting application method have been utilized by many local municipalities throughout south western ontario. </a:t>
            </a:r>
            <a:endParaRPr sz="1600" dirty="0"/>
          </a:p>
          <a:p>
            <a:pPr marL="0" lvl="0" indent="0" algn="l" rtl="0">
              <a:spcBef>
                <a:spcPts val="1200"/>
              </a:spcBef>
              <a:spcAft>
                <a:spcPts val="1200"/>
              </a:spcAft>
              <a:buNone/>
            </a:pPr>
            <a:r>
              <a:rPr lang="en" sz="1600" dirty="0"/>
              <a:t>Cutting the phragmites allows the standing dead material to be mulched up and removed thus reducing the fire risk, wildlife and vehicle collisions, as well as allowing for a more effective herbicide application. </a:t>
            </a:r>
          </a:p>
          <a:p>
            <a:pPr marL="0" lvl="0" indent="0" algn="l" rtl="0">
              <a:spcBef>
                <a:spcPts val="1200"/>
              </a:spcBef>
              <a:spcAft>
                <a:spcPts val="1200"/>
              </a:spcAft>
              <a:buNone/>
            </a:pPr>
            <a:r>
              <a:rPr lang="en" sz="1600" dirty="0"/>
              <a:t>By cutting the dead material in the non growth months such as Nov-April, it will allow all new growth to be exposed and not hidden from the dead material, thus it will allow for more herbicide material to reach and penetrate the plant and reducing the excess herbicide material from landing on the dead stock. Cutting will also help reduce the vigor of the phragmites and slows down it’s regrowth.</a:t>
            </a:r>
            <a:endParaRPr sz="1600" dirty="0"/>
          </a:p>
        </p:txBody>
      </p:sp>
      <p:pic>
        <p:nvPicPr>
          <p:cNvPr id="2" name="Picture 1" descr="A black and green sign with blue text&#10;&#10;Description automatically generated">
            <a:extLst>
              <a:ext uri="{FF2B5EF4-FFF2-40B4-BE49-F238E27FC236}">
                <a16:creationId xmlns:a16="http://schemas.microsoft.com/office/drawing/2014/main" id="{EEC27633-2273-3C4E-E289-376452F0C0F9}"/>
              </a:ext>
            </a:extLst>
          </p:cNvPr>
          <p:cNvPicPr>
            <a:picLocks noChangeAspect="1"/>
          </p:cNvPicPr>
          <p:nvPr/>
        </p:nvPicPr>
        <p:blipFill>
          <a:blip r:embed="rId3">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664434C6-CC8B-BD8D-B476-29DD5F5E0775}"/>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
        <p:nvSpPr>
          <p:cNvPr id="5" name="Title 3">
            <a:extLst>
              <a:ext uri="{FF2B5EF4-FFF2-40B4-BE49-F238E27FC236}">
                <a16:creationId xmlns:a16="http://schemas.microsoft.com/office/drawing/2014/main" id="{DAA0091B-BA8B-FE94-E4EE-B421EB43E733}"/>
              </a:ext>
            </a:extLst>
          </p:cNvPr>
          <p:cNvSpPr txBox="1">
            <a:spLocks/>
          </p:cNvSpPr>
          <p:nvPr/>
        </p:nvSpPr>
        <p:spPr>
          <a:xfrm>
            <a:off x="628650" y="27384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CA" sz="3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Cutting Control Method</a:t>
            </a:r>
            <a:endParaRPr kumimoji="0" lang="fr-CA" sz="3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6166" y="336845"/>
            <a:ext cx="7505700" cy="675902"/>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     </a:t>
            </a:r>
            <a:r>
              <a:rPr lang="en" dirty="0">
                <a:solidFill>
                  <a:schemeClr val="bg2"/>
                </a:solidFill>
              </a:rPr>
              <a:t>Cutting Methods for Roadsides</a:t>
            </a:r>
            <a:endParaRPr dirty="0">
              <a:solidFill>
                <a:schemeClr val="bg2"/>
              </a:solidFill>
            </a:endParaRPr>
          </a:p>
        </p:txBody>
      </p:sp>
      <p:sp>
        <p:nvSpPr>
          <p:cNvPr id="154" name="Google Shape;154;p17"/>
          <p:cNvSpPr txBox="1">
            <a:spLocks noGrp="1"/>
          </p:cNvSpPr>
          <p:nvPr>
            <p:ph type="body" idx="1"/>
          </p:nvPr>
        </p:nvSpPr>
        <p:spPr>
          <a:xfrm>
            <a:off x="819150" y="1266826"/>
            <a:ext cx="7505700" cy="3037145"/>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1900" dirty="0"/>
              <a:t>Side Mount Boom Mower:</a:t>
            </a:r>
            <a:endParaRPr sz="1900" dirty="0"/>
          </a:p>
          <a:p>
            <a:pPr marL="0" lvl="0" indent="0" algn="l" rtl="0">
              <a:spcBef>
                <a:spcPts val="1200"/>
              </a:spcBef>
              <a:spcAft>
                <a:spcPts val="0"/>
              </a:spcAft>
              <a:buNone/>
            </a:pPr>
            <a:r>
              <a:rPr lang="en" sz="1900" dirty="0"/>
              <a:t>We have utilized a  side mount boom mower of various lengths such as 24, 30 and 38 Feet in reach.</a:t>
            </a:r>
            <a:endParaRPr sz="1900" dirty="0"/>
          </a:p>
          <a:p>
            <a:pPr marL="0" lvl="0" indent="0" algn="l" rtl="0">
              <a:spcBef>
                <a:spcPts val="1200"/>
              </a:spcBef>
              <a:spcAft>
                <a:spcPts val="0"/>
              </a:spcAft>
              <a:buNone/>
            </a:pPr>
            <a:r>
              <a:rPr lang="en" sz="1900" dirty="0"/>
              <a:t>We have found that the most effective type of mower is a fixed rotary type as opposed to a drum type of mulcher.</a:t>
            </a:r>
            <a:endParaRPr sz="1900" dirty="0"/>
          </a:p>
          <a:p>
            <a:pPr marL="0" lvl="0" indent="0" algn="l" rtl="0">
              <a:spcBef>
                <a:spcPts val="1200"/>
              </a:spcBef>
              <a:spcAft>
                <a:spcPts val="0"/>
              </a:spcAft>
              <a:buNone/>
            </a:pPr>
            <a:r>
              <a:rPr lang="en" sz="1900" dirty="0"/>
              <a:t>The speed of the application largely depends on a combination of things:</a:t>
            </a:r>
            <a:endParaRPr sz="1900" dirty="0"/>
          </a:p>
          <a:p>
            <a:pPr marL="457200" lvl="0" indent="-304958" algn="l" rtl="0">
              <a:lnSpc>
                <a:spcPct val="100000"/>
              </a:lnSpc>
              <a:spcBef>
                <a:spcPts val="1200"/>
              </a:spcBef>
              <a:spcAft>
                <a:spcPts val="0"/>
              </a:spcAft>
              <a:buSzPct val="100000"/>
              <a:buChar char="●"/>
            </a:pPr>
            <a:r>
              <a:rPr lang="en" sz="1900" dirty="0"/>
              <a:t>Density of the Phragmites Mass</a:t>
            </a:r>
            <a:endParaRPr sz="1900" dirty="0"/>
          </a:p>
          <a:p>
            <a:pPr marL="457200" lvl="0" indent="-304958" algn="l" rtl="0">
              <a:lnSpc>
                <a:spcPct val="100000"/>
              </a:lnSpc>
              <a:spcBef>
                <a:spcPts val="0"/>
              </a:spcBef>
              <a:spcAft>
                <a:spcPts val="0"/>
              </a:spcAft>
              <a:buSzPct val="100000"/>
              <a:buChar char="●"/>
            </a:pPr>
            <a:r>
              <a:rPr lang="en" sz="1900" dirty="0"/>
              <a:t>Expected Level of Phragmites Mulching</a:t>
            </a:r>
            <a:endParaRPr sz="1900" dirty="0"/>
          </a:p>
          <a:p>
            <a:pPr marL="457200" lvl="0" indent="-304958" algn="l" rtl="0">
              <a:lnSpc>
                <a:spcPct val="100000"/>
              </a:lnSpc>
              <a:spcBef>
                <a:spcPts val="0"/>
              </a:spcBef>
              <a:spcAft>
                <a:spcPts val="0"/>
              </a:spcAft>
              <a:buSzPct val="100000"/>
              <a:buChar char="●"/>
            </a:pPr>
            <a:r>
              <a:rPr lang="en" sz="1900" dirty="0"/>
              <a:t>Number of Passes Required</a:t>
            </a:r>
            <a:endParaRPr sz="1900" dirty="0"/>
          </a:p>
          <a:p>
            <a:pPr marL="457200" lvl="0" indent="-304958" algn="l" rtl="0">
              <a:lnSpc>
                <a:spcPct val="100000"/>
              </a:lnSpc>
              <a:spcBef>
                <a:spcPts val="0"/>
              </a:spcBef>
              <a:spcAft>
                <a:spcPts val="0"/>
              </a:spcAft>
              <a:buSzPct val="100000"/>
              <a:buChar char="●"/>
            </a:pPr>
            <a:r>
              <a:rPr lang="en" sz="1900" dirty="0"/>
              <a:t>Traffic Control</a:t>
            </a:r>
            <a:endParaRPr sz="1900" dirty="0"/>
          </a:p>
          <a:p>
            <a:pPr marL="0" lvl="0" indent="0" algn="l" rtl="0">
              <a:lnSpc>
                <a:spcPct val="100000"/>
              </a:lnSpc>
              <a:spcBef>
                <a:spcPts val="1200"/>
              </a:spcBef>
              <a:spcAft>
                <a:spcPts val="1200"/>
              </a:spcAft>
              <a:buNone/>
            </a:pPr>
            <a:endParaRPr dirty="0"/>
          </a:p>
        </p:txBody>
      </p:sp>
      <p:pic>
        <p:nvPicPr>
          <p:cNvPr id="3" name="Picture 2" descr="A black and green sign with blue text&#10;&#10;Description automatically generated">
            <a:extLst>
              <a:ext uri="{FF2B5EF4-FFF2-40B4-BE49-F238E27FC236}">
                <a16:creationId xmlns:a16="http://schemas.microsoft.com/office/drawing/2014/main" id="{B0DA054B-F085-724B-EA40-D6AF7040F976}"/>
              </a:ext>
            </a:extLst>
          </p:cNvPr>
          <p:cNvPicPr>
            <a:picLocks noChangeAspect="1"/>
          </p:cNvPicPr>
          <p:nvPr/>
        </p:nvPicPr>
        <p:blipFill>
          <a:blip r:embed="rId3">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4" name="TextBox 3">
            <a:extLst>
              <a:ext uri="{FF2B5EF4-FFF2-40B4-BE49-F238E27FC236}">
                <a16:creationId xmlns:a16="http://schemas.microsoft.com/office/drawing/2014/main" id="{4A9E31E6-361D-2C6C-9543-C968DB400949}"/>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58"/>
        <p:cNvGrpSpPr/>
        <p:nvPr/>
      </p:nvGrpSpPr>
      <p:grpSpPr>
        <a:xfrm>
          <a:off x="0" y="0"/>
          <a:ext cx="0" cy="0"/>
          <a:chOff x="0" y="0"/>
          <a:chExt cx="0" cy="0"/>
        </a:xfrm>
      </p:grpSpPr>
      <p:pic>
        <p:nvPicPr>
          <p:cNvPr id="159" name="Google Shape;159;p18"/>
          <p:cNvPicPr preferRelativeResize="0"/>
          <p:nvPr/>
        </p:nvPicPr>
        <p:blipFill>
          <a:blip r:embed="rId3">
            <a:alphaModFix/>
          </a:blip>
          <a:srcRect b="8277"/>
          <a:stretch/>
        </p:blipFill>
        <p:spPr>
          <a:xfrm>
            <a:off x="2994449" y="326710"/>
            <a:ext cx="5824851" cy="4084230"/>
          </a:xfrm>
          <a:prstGeom prst="rect">
            <a:avLst/>
          </a:prstGeom>
          <a:noFill/>
          <a:ln>
            <a:noFill/>
          </a:ln>
        </p:spPr>
      </p:pic>
      <p:sp>
        <p:nvSpPr>
          <p:cNvPr id="160" name="Google Shape;160;p18"/>
          <p:cNvSpPr txBox="1"/>
          <p:nvPr/>
        </p:nvSpPr>
        <p:spPr>
          <a:xfrm>
            <a:off x="324700" y="2368825"/>
            <a:ext cx="2383500" cy="4002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dirty="0">
                <a:latin typeface="Calibri"/>
                <a:ea typeface="Calibri"/>
                <a:cs typeface="Calibri"/>
                <a:sym typeface="Calibri"/>
              </a:rPr>
              <a:t>          </a:t>
            </a:r>
            <a:r>
              <a:rPr lang="en" b="1" dirty="0">
                <a:latin typeface="Calibri"/>
                <a:ea typeface="Calibri"/>
                <a:cs typeface="Calibri"/>
                <a:sym typeface="Calibri"/>
              </a:rPr>
              <a:t>38’ Boom with flail</a:t>
            </a:r>
            <a:endParaRPr b="1" dirty="0">
              <a:latin typeface="Calibri"/>
              <a:ea typeface="Calibri"/>
              <a:cs typeface="Calibri"/>
              <a:sym typeface="Calibri"/>
            </a:endParaRPr>
          </a:p>
        </p:txBody>
      </p:sp>
      <p:pic>
        <p:nvPicPr>
          <p:cNvPr id="2" name="Picture 1" descr="A black and green sign with blue text&#10;&#10;Description automatically generated">
            <a:extLst>
              <a:ext uri="{FF2B5EF4-FFF2-40B4-BE49-F238E27FC236}">
                <a16:creationId xmlns:a16="http://schemas.microsoft.com/office/drawing/2014/main" id="{0F536012-4656-3F26-056E-BF6441881F54}"/>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BFF8535D-C166-4955-0E9D-58E5EE144B70}"/>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xfrm>
            <a:off x="186166" y="197939"/>
            <a:ext cx="7713650" cy="660911"/>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dirty="0"/>
              <a:t>     </a:t>
            </a:r>
            <a:r>
              <a:rPr lang="en" sz="3600" dirty="0">
                <a:solidFill>
                  <a:schemeClr val="bg2"/>
                </a:solidFill>
                <a:latin typeface="+mj-lt"/>
              </a:rPr>
              <a:t>Cutting Methods for Roadsides</a:t>
            </a:r>
            <a:endParaRPr dirty="0">
              <a:solidFill>
                <a:schemeClr val="bg2"/>
              </a:solidFill>
              <a:latin typeface="+mj-lt"/>
            </a:endParaRPr>
          </a:p>
        </p:txBody>
      </p:sp>
      <p:sp>
        <p:nvSpPr>
          <p:cNvPr id="166" name="Google Shape;166;p19"/>
          <p:cNvSpPr txBox="1">
            <a:spLocks noGrp="1"/>
          </p:cNvSpPr>
          <p:nvPr>
            <p:ph type="body" idx="1"/>
          </p:nvPr>
        </p:nvSpPr>
        <p:spPr>
          <a:xfrm>
            <a:off x="819150" y="1297365"/>
            <a:ext cx="7505700" cy="2866088"/>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dirty="0"/>
              <a:t>Rear Mount Side Shift Flail Mower:</a:t>
            </a:r>
            <a:endParaRPr sz="1600" dirty="0"/>
          </a:p>
          <a:p>
            <a:pPr marL="0" lvl="0" indent="0" algn="l" rtl="0">
              <a:spcBef>
                <a:spcPts val="1200"/>
              </a:spcBef>
              <a:spcAft>
                <a:spcPts val="0"/>
              </a:spcAft>
              <a:buNone/>
            </a:pPr>
            <a:r>
              <a:rPr lang="en" sz="1600" dirty="0"/>
              <a:t>We have utilized this method when Phragmites cutting has been added to grass cutting contracts. Many roads are narrow enough that a farm tractor with a rear mount mower has enough reach to get the Phragmites closest to the road.</a:t>
            </a:r>
            <a:endParaRPr sz="1600" dirty="0"/>
          </a:p>
          <a:p>
            <a:pPr marL="0" lvl="0" indent="0" algn="l" rtl="0">
              <a:spcBef>
                <a:spcPts val="1200"/>
              </a:spcBef>
              <a:spcAft>
                <a:spcPts val="0"/>
              </a:spcAft>
              <a:buNone/>
            </a:pPr>
            <a:r>
              <a:rPr lang="en" sz="1600" dirty="0"/>
              <a:t>Factors affecting this applications level of effectiveness:</a:t>
            </a:r>
            <a:endParaRPr sz="1600" dirty="0"/>
          </a:p>
          <a:p>
            <a:pPr marL="457200" lvl="0" indent="-286385" algn="l" rtl="0">
              <a:spcBef>
                <a:spcPts val="1200"/>
              </a:spcBef>
              <a:spcAft>
                <a:spcPts val="0"/>
              </a:spcAft>
              <a:buSzPct val="100000"/>
              <a:buChar char="●"/>
            </a:pPr>
            <a:r>
              <a:rPr lang="en" sz="1600" dirty="0"/>
              <a:t>Width is an issue. Reach limitations</a:t>
            </a:r>
            <a:endParaRPr sz="1600" dirty="0"/>
          </a:p>
          <a:p>
            <a:pPr marL="457200" lvl="0" indent="-286385" algn="l" rtl="0">
              <a:spcBef>
                <a:spcPts val="0"/>
              </a:spcBef>
              <a:spcAft>
                <a:spcPts val="0"/>
              </a:spcAft>
              <a:buSzPct val="100000"/>
              <a:buChar char="●"/>
            </a:pPr>
            <a:r>
              <a:rPr lang="en" sz="1600" dirty="0"/>
              <a:t>Flail type mower is effective, but not as effective in my experience</a:t>
            </a:r>
            <a:endParaRPr sz="1600" dirty="0"/>
          </a:p>
          <a:p>
            <a:pPr marL="457200" lvl="0" indent="-286385" algn="l" rtl="0">
              <a:spcBef>
                <a:spcPts val="0"/>
              </a:spcBef>
              <a:spcAft>
                <a:spcPts val="0"/>
              </a:spcAft>
              <a:buSzPct val="100000"/>
              <a:buChar char="●"/>
            </a:pPr>
            <a:r>
              <a:rPr lang="en" sz="1600" dirty="0"/>
              <a:t>More of an off road approach required</a:t>
            </a:r>
            <a:endParaRPr sz="1600"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2" name="Picture 1" descr="A black and green sign with blue text&#10;&#10;Description automatically generated">
            <a:extLst>
              <a:ext uri="{FF2B5EF4-FFF2-40B4-BE49-F238E27FC236}">
                <a16:creationId xmlns:a16="http://schemas.microsoft.com/office/drawing/2014/main" id="{FCE24C1D-60E6-ACFC-C317-391B1361C60A}"/>
              </a:ext>
            </a:extLst>
          </p:cNvPr>
          <p:cNvPicPr>
            <a:picLocks noChangeAspect="1"/>
          </p:cNvPicPr>
          <p:nvPr/>
        </p:nvPicPr>
        <p:blipFill>
          <a:blip r:embed="rId3">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791A724A-36AB-BE70-C380-19C37F588DCC}"/>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sp>
        <p:nvSpPr>
          <p:cNvPr id="171" name="Google Shape;171;p20"/>
          <p:cNvSpPr txBox="1">
            <a:spLocks noGrp="1"/>
          </p:cNvSpPr>
          <p:nvPr>
            <p:ph type="body" idx="1"/>
          </p:nvPr>
        </p:nvSpPr>
        <p:spPr>
          <a:xfrm>
            <a:off x="457525" y="2287650"/>
            <a:ext cx="2368800" cy="435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en" dirty="0"/>
              <a:t>             </a:t>
            </a:r>
            <a:r>
              <a:rPr lang="en" sz="5600" b="1" dirty="0"/>
              <a:t>  Rear Flail</a:t>
            </a:r>
            <a:endParaRPr b="1" dirty="0"/>
          </a:p>
        </p:txBody>
      </p:sp>
      <p:pic>
        <p:nvPicPr>
          <p:cNvPr id="172" name="Google Shape;172;p20"/>
          <p:cNvPicPr preferRelativeResize="0"/>
          <p:nvPr/>
        </p:nvPicPr>
        <p:blipFill>
          <a:blip r:embed="rId3">
            <a:alphaModFix/>
          </a:blip>
          <a:stretch>
            <a:fillRect/>
          </a:stretch>
        </p:blipFill>
        <p:spPr>
          <a:xfrm>
            <a:off x="2834315" y="353649"/>
            <a:ext cx="5852160" cy="4114800"/>
          </a:xfrm>
          <a:prstGeom prst="rect">
            <a:avLst/>
          </a:prstGeom>
          <a:noFill/>
          <a:ln>
            <a:noFill/>
          </a:ln>
        </p:spPr>
      </p:pic>
      <p:pic>
        <p:nvPicPr>
          <p:cNvPr id="2" name="Picture 1" descr="A black and green sign with blue text&#10;&#10;Description automatically generated">
            <a:extLst>
              <a:ext uri="{FF2B5EF4-FFF2-40B4-BE49-F238E27FC236}">
                <a16:creationId xmlns:a16="http://schemas.microsoft.com/office/drawing/2014/main" id="{E543CB52-CEE2-0989-989A-069C934C3BC2}"/>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FE91D3AF-1143-D1BB-69ED-DEC5D9178EED}"/>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76"/>
        <p:cNvGrpSpPr/>
        <p:nvPr/>
      </p:nvGrpSpPr>
      <p:grpSpPr>
        <a:xfrm>
          <a:off x="0" y="0"/>
          <a:ext cx="0" cy="0"/>
          <a:chOff x="0" y="0"/>
          <a:chExt cx="0" cy="0"/>
        </a:xfrm>
      </p:grpSpPr>
      <p:sp>
        <p:nvSpPr>
          <p:cNvPr id="177" name="Google Shape;177;p21"/>
          <p:cNvSpPr txBox="1">
            <a:spLocks noGrp="1"/>
          </p:cNvSpPr>
          <p:nvPr>
            <p:ph type="title"/>
          </p:nvPr>
        </p:nvSpPr>
        <p:spPr>
          <a:xfrm>
            <a:off x="819150" y="197939"/>
            <a:ext cx="7505700" cy="616025"/>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sz="3600" dirty="0">
                <a:solidFill>
                  <a:schemeClr val="bg2"/>
                </a:solidFill>
                <a:latin typeface="Arial" panose="020B0604020202020204" pitchFamily="34" charset="0"/>
                <a:cs typeface="Arial" panose="020B0604020202020204" pitchFamily="34" charset="0"/>
              </a:rPr>
              <a:t>Cutting Methods for Roadsides</a:t>
            </a:r>
            <a:endParaRPr dirty="0">
              <a:solidFill>
                <a:schemeClr val="bg2"/>
              </a:solidFill>
              <a:latin typeface="Arial" panose="020B0604020202020204" pitchFamily="34" charset="0"/>
              <a:cs typeface="Arial" panose="020B0604020202020204" pitchFamily="34" charset="0"/>
            </a:endParaRPr>
          </a:p>
        </p:txBody>
      </p:sp>
      <p:sp>
        <p:nvSpPr>
          <p:cNvPr id="178" name="Google Shape;178;p21"/>
          <p:cNvSpPr txBox="1">
            <a:spLocks noGrp="1"/>
          </p:cNvSpPr>
          <p:nvPr>
            <p:ph type="body" idx="1"/>
          </p:nvPr>
        </p:nvSpPr>
        <p:spPr>
          <a:xfrm>
            <a:off x="819150" y="1073221"/>
            <a:ext cx="7505700" cy="27793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Track Loader or Remote Control Mower:</a:t>
            </a:r>
            <a:endParaRPr sz="1600" dirty="0"/>
          </a:p>
          <a:p>
            <a:pPr marL="0" lvl="0" indent="0" algn="l" rtl="0">
              <a:spcBef>
                <a:spcPts val="1200"/>
              </a:spcBef>
              <a:spcAft>
                <a:spcPts val="0"/>
              </a:spcAft>
              <a:buNone/>
            </a:pPr>
            <a:r>
              <a:rPr lang="en" sz="1600" dirty="0"/>
              <a:t>This is another very effective yet site specific method. A large track loader with a rotary mower attachment provides the ability to mow in very unstable terrain. We have found that a tracked loader with rotary head is the most efficient way to mow Phragmites in large open areas.</a:t>
            </a:r>
            <a:endParaRPr sz="1600" dirty="0"/>
          </a:p>
          <a:p>
            <a:pPr marL="0" lvl="0" indent="0" algn="l" rtl="0">
              <a:spcBef>
                <a:spcPts val="1200"/>
              </a:spcBef>
              <a:spcAft>
                <a:spcPts val="1200"/>
              </a:spcAft>
              <a:buNone/>
            </a:pPr>
            <a:r>
              <a:rPr lang="en" sz="1600" dirty="0"/>
              <a:t>There are also remote control operated mowers that can be used on heavy slope environments with good traction to cut and mulch the Phragmites where employee operation is not feasible or safe.</a:t>
            </a:r>
            <a:endParaRPr sz="1600" dirty="0"/>
          </a:p>
        </p:txBody>
      </p:sp>
      <p:pic>
        <p:nvPicPr>
          <p:cNvPr id="2" name="Picture 1" descr="A black and green sign with blue text&#10;&#10;Description automatically generated">
            <a:extLst>
              <a:ext uri="{FF2B5EF4-FFF2-40B4-BE49-F238E27FC236}">
                <a16:creationId xmlns:a16="http://schemas.microsoft.com/office/drawing/2014/main" id="{6A16DB4C-FAF0-7108-3AC1-3E3D89F3FD40}"/>
              </a:ext>
            </a:extLst>
          </p:cNvPr>
          <p:cNvPicPr>
            <a:picLocks noChangeAspect="1"/>
          </p:cNvPicPr>
          <p:nvPr/>
        </p:nvPicPr>
        <p:blipFill>
          <a:blip r:embed="rId3">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195BA405-CDB8-2B4A-BD7B-B8C8CA293561}"/>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82"/>
        <p:cNvGrpSpPr/>
        <p:nvPr/>
      </p:nvGrpSpPr>
      <p:grpSpPr>
        <a:xfrm>
          <a:off x="0" y="0"/>
          <a:ext cx="0" cy="0"/>
          <a:chOff x="0" y="0"/>
          <a:chExt cx="0" cy="0"/>
        </a:xfrm>
      </p:grpSpPr>
      <p:sp>
        <p:nvSpPr>
          <p:cNvPr id="183" name="Google Shape;183;p22"/>
          <p:cNvSpPr txBox="1">
            <a:spLocks noGrp="1"/>
          </p:cNvSpPr>
          <p:nvPr>
            <p:ph type="body" idx="1"/>
          </p:nvPr>
        </p:nvSpPr>
        <p:spPr>
          <a:xfrm>
            <a:off x="607102" y="2249000"/>
            <a:ext cx="2337373" cy="518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400" b="1" dirty="0"/>
              <a:t>Remote Control Mower</a:t>
            </a:r>
            <a:endParaRPr sz="1400" b="1" dirty="0"/>
          </a:p>
        </p:txBody>
      </p:sp>
      <p:pic>
        <p:nvPicPr>
          <p:cNvPr id="184" name="Google Shape;184;p22"/>
          <p:cNvPicPr preferRelativeResize="0"/>
          <p:nvPr/>
        </p:nvPicPr>
        <p:blipFill>
          <a:blip r:embed="rId3">
            <a:alphaModFix/>
          </a:blip>
          <a:stretch>
            <a:fillRect/>
          </a:stretch>
        </p:blipFill>
        <p:spPr>
          <a:xfrm>
            <a:off x="3633524" y="362165"/>
            <a:ext cx="5212080" cy="4114800"/>
          </a:xfrm>
          <a:prstGeom prst="rect">
            <a:avLst/>
          </a:prstGeom>
          <a:noFill/>
          <a:ln>
            <a:noFill/>
          </a:ln>
        </p:spPr>
      </p:pic>
      <p:pic>
        <p:nvPicPr>
          <p:cNvPr id="2" name="Picture 1" descr="A black and green sign with blue text&#10;&#10;Description automatically generated">
            <a:extLst>
              <a:ext uri="{FF2B5EF4-FFF2-40B4-BE49-F238E27FC236}">
                <a16:creationId xmlns:a16="http://schemas.microsoft.com/office/drawing/2014/main" id="{7BC1573B-617B-F2D9-5546-69D8258EFED3}"/>
              </a:ext>
            </a:extLst>
          </p:cNvPr>
          <p:cNvPicPr>
            <a:picLocks noChangeAspect="1"/>
          </p:cNvPicPr>
          <p:nvPr/>
        </p:nvPicPr>
        <p:blipFill>
          <a:blip r:embed="rId4">
            <a:extLst>
              <a:ext uri="{28A0092B-C50C-407E-A947-70E740481C1C}">
                <a14:useLocalDpi xmlns:a14="http://schemas.microsoft.com/office/drawing/2010/main" val="0"/>
              </a:ext>
            </a:extLst>
          </a:blip>
          <a:srcRect t="14225"/>
          <a:stretch/>
        </p:blipFill>
        <p:spPr>
          <a:xfrm>
            <a:off x="7269608" y="4558051"/>
            <a:ext cx="1575996" cy="474938"/>
          </a:xfrm>
          <a:prstGeom prst="rect">
            <a:avLst/>
          </a:prstGeom>
        </p:spPr>
      </p:pic>
      <p:sp>
        <p:nvSpPr>
          <p:cNvPr id="3" name="TextBox 2">
            <a:extLst>
              <a:ext uri="{FF2B5EF4-FFF2-40B4-BE49-F238E27FC236}">
                <a16:creationId xmlns:a16="http://schemas.microsoft.com/office/drawing/2014/main" id="{9F666045-1B7B-D8F9-DA04-4C4CBBB0114D}"/>
              </a:ext>
            </a:extLst>
          </p:cNvPr>
          <p:cNvSpPr txBox="1"/>
          <p:nvPr/>
        </p:nvSpPr>
        <p:spPr>
          <a:xfrm>
            <a:off x="186166" y="4645479"/>
            <a:ext cx="2769176" cy="300082"/>
          </a:xfrm>
          <a:prstGeom prst="rect">
            <a:avLst/>
          </a:prstGeom>
          <a:noFill/>
        </p:spPr>
        <p:txBody>
          <a:bodyPr wrap="square">
            <a:spAutoFit/>
          </a:bodyPr>
          <a:lstStyle/>
          <a:p>
            <a:pPr defTabSz="685800">
              <a:buClrTx/>
            </a:pPr>
            <a:r>
              <a:rPr lang="en-CA" sz="1350" b="1" kern="1200" dirty="0">
                <a:solidFill>
                  <a:srgbClr val="4EA72E"/>
                </a:solidFill>
                <a:latin typeface="Aptos" panose="02110004020202020204"/>
                <a:ea typeface="+mn-ea"/>
                <a:cs typeface="+mn-cs"/>
              </a:rPr>
              <a:t>Website:  www.green-stream.ca</a:t>
            </a: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868</Words>
  <Application>Microsoft Office PowerPoint</Application>
  <PresentationFormat>On-screen Show (16:9)</PresentationFormat>
  <Paragraphs>85</Paragraphs>
  <Slides>20</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Book Antiqua</vt:lpstr>
      <vt:lpstr>Calibri</vt:lpstr>
      <vt:lpstr>Aptos</vt:lpstr>
      <vt:lpstr>Nunito</vt:lpstr>
      <vt:lpstr>Shift</vt:lpstr>
      <vt:lpstr>1_Shift</vt:lpstr>
      <vt:lpstr>Application Technology</vt:lpstr>
      <vt:lpstr>PowerPoint Presentation</vt:lpstr>
      <vt:lpstr>PowerPoint Presentation</vt:lpstr>
      <vt:lpstr>     Cutting Methods for Roadsides</vt:lpstr>
      <vt:lpstr>PowerPoint Presentation</vt:lpstr>
      <vt:lpstr>     Cutting Methods for Roadsides</vt:lpstr>
      <vt:lpstr>PowerPoint Presentation</vt:lpstr>
      <vt:lpstr>Cutting Methods for Roadsides</vt:lpstr>
      <vt:lpstr>PowerPoint Presentation</vt:lpstr>
      <vt:lpstr>Roadside Herbicide Application</vt:lpstr>
      <vt:lpstr>Backpack Sprayer</vt:lpstr>
      <vt:lpstr>           Hose and Handgun Equipment</vt:lpstr>
      <vt:lpstr>                    Roadside Application</vt:lpstr>
      <vt:lpstr>                    Roadside Application</vt:lpstr>
      <vt:lpstr>Ditch Mowing Phragmites with Wet Blade</vt:lpstr>
      <vt:lpstr>Ditch Spraying Application</vt:lpstr>
      <vt:lpstr>Ditch Application Results</vt:lpstr>
      <vt:lpstr>PowerPoint Presentation</vt:lpstr>
      <vt:lpstr> STA Logger</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Diane LH</dc:creator>
  <cp:lastModifiedBy>info green-stream.ca</cp:lastModifiedBy>
  <cp:revision>4</cp:revision>
  <dcterms:modified xsi:type="dcterms:W3CDTF">2025-03-17T23:44:40Z</dcterms:modified>
</cp:coreProperties>
</file>